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4" r:id="rId19"/>
    <p:sldId id="275" r:id="rId20"/>
    <p:sldId id="276" r:id="rId21"/>
    <p:sldId id="278" r:id="rId22"/>
    <p:sldId id="279" r:id="rId2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4EA10-432E-4989-A6A5-05DEC6BDC756}" v="1154" dt="2023-10-29T09:43:23.66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hthoek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Titeltekst"/>
          <p:cNvSpPr txBox="1">
            <a:spLocks noGrp="1"/>
          </p:cNvSpPr>
          <p:nvPr>
            <p:ph type="title"/>
          </p:nvPr>
        </p:nvSpPr>
        <p:spPr>
          <a:xfrm>
            <a:off x="623887" y="1045030"/>
            <a:ext cx="6389234" cy="3473902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>
                <a:solidFill>
                  <a:srgbClr val="F1F1F1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1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23887" y="4633009"/>
            <a:ext cx="7920002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3D3D3D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3D3D3D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3D3D3D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3D3D3D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3D3D3D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9" name="Rechte verbindingslijn 28"/>
          <p:cNvSpPr/>
          <p:nvPr/>
        </p:nvSpPr>
        <p:spPr>
          <a:xfrm>
            <a:off x="623887" y="4544243"/>
            <a:ext cx="7920001" cy="1"/>
          </a:xfrm>
          <a:prstGeom prst="line">
            <a:avLst/>
          </a:prstGeom>
          <a:ln w="6350">
            <a:solidFill>
              <a:srgbClr val="F1F1F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" name="Afbeelding 3" descr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896" y="427085"/>
            <a:ext cx="1078992" cy="266547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628648" y="421278"/>
            <a:ext cx="6670222" cy="1325564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28650" y="1881777"/>
            <a:ext cx="7886700" cy="4351339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0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Rechthoek 9"/>
          <p:cNvSpPr/>
          <p:nvPr/>
        </p:nvSpPr>
        <p:spPr>
          <a:xfrm>
            <a:off x="505096" y="1593669"/>
            <a:ext cx="8116391" cy="418011"/>
          </a:xfrm>
          <a:prstGeom prst="rect">
            <a:avLst/>
          </a:prstGeom>
          <a:solidFill>
            <a:srgbClr val="F1F1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Titeltekst"/>
          <p:cNvSpPr txBox="1">
            <a:spLocks noGrp="1"/>
          </p:cNvSpPr>
          <p:nvPr>
            <p:ph type="title"/>
          </p:nvPr>
        </p:nvSpPr>
        <p:spPr>
          <a:xfrm>
            <a:off x="623887" y="1666194"/>
            <a:ext cx="7920002" cy="2852737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>
                <a:solidFill>
                  <a:srgbClr val="3D3D3D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23887" y="4633009"/>
            <a:ext cx="7920002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3D3D3D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3D3D3D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3D3D3D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3D3D3D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3D3D3D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4" name="Rechte verbindingslijn 8"/>
          <p:cNvSpPr/>
          <p:nvPr/>
        </p:nvSpPr>
        <p:spPr>
          <a:xfrm>
            <a:off x="623887" y="4544243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3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iteltekst"/>
          <p:cNvSpPr txBox="1">
            <a:spLocks noGrp="1"/>
          </p:cNvSpPr>
          <p:nvPr>
            <p:ph type="title"/>
          </p:nvPr>
        </p:nvSpPr>
        <p:spPr>
          <a:xfrm>
            <a:off x="628648" y="421278"/>
            <a:ext cx="6670222" cy="1325564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28650" y="1877878"/>
            <a:ext cx="3886200" cy="4351339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4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eltekst"/>
          <p:cNvSpPr txBox="1">
            <a:spLocks noGrp="1"/>
          </p:cNvSpPr>
          <p:nvPr>
            <p:ph type="title"/>
          </p:nvPr>
        </p:nvSpPr>
        <p:spPr>
          <a:xfrm>
            <a:off x="629841" y="426089"/>
            <a:ext cx="5760000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29841" y="1872749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49" y="1872749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6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iteltekst"/>
          <p:cNvSpPr txBox="1">
            <a:spLocks noGrp="1"/>
          </p:cNvSpPr>
          <p:nvPr>
            <p:ph type="title"/>
          </p:nvPr>
        </p:nvSpPr>
        <p:spPr>
          <a:xfrm>
            <a:off x="628648" y="421278"/>
            <a:ext cx="6670222" cy="1325564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3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Rechthoek 9"/>
          <p:cNvSpPr/>
          <p:nvPr/>
        </p:nvSpPr>
        <p:spPr>
          <a:xfrm>
            <a:off x="548640" y="1724297"/>
            <a:ext cx="8098971" cy="174173"/>
          </a:xfrm>
          <a:prstGeom prst="rect">
            <a:avLst/>
          </a:prstGeom>
          <a:solidFill>
            <a:srgbClr val="F1F1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Titelteks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9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3887391" y="1188987"/>
            <a:ext cx="4629151" cy="46800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2124890"/>
            <a:ext cx="2949180" cy="37440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8" name="Rechte verbindingslijn 7"/>
          <p:cNvSpPr/>
          <p:nvPr/>
        </p:nvSpPr>
        <p:spPr>
          <a:xfrm>
            <a:off x="623887" y="2057400"/>
            <a:ext cx="2955132" cy="0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7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Rechthoek 7"/>
          <p:cNvSpPr/>
          <p:nvPr/>
        </p:nvSpPr>
        <p:spPr>
          <a:xfrm>
            <a:off x="548640" y="1724297"/>
            <a:ext cx="8098971" cy="174173"/>
          </a:xfrm>
          <a:prstGeom prst="rect">
            <a:avLst/>
          </a:prstGeom>
          <a:solidFill>
            <a:srgbClr val="F1F1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Rechte verbindingslijn 8"/>
          <p:cNvSpPr/>
          <p:nvPr/>
        </p:nvSpPr>
        <p:spPr>
          <a:xfrm>
            <a:off x="623887" y="2057400"/>
            <a:ext cx="2955132" cy="0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Titelteks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1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1188987"/>
            <a:ext cx="4632431" cy="4680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29841" y="2133600"/>
            <a:ext cx="2949178" cy="37353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 verbindingslijn 7"/>
          <p:cNvSpPr/>
          <p:nvPr/>
        </p:nvSpPr>
        <p:spPr>
          <a:xfrm>
            <a:off x="623887" y="1807804"/>
            <a:ext cx="7920001" cy="1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Afbeelding 4" descr="Afbeelding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893" y="421278"/>
            <a:ext cx="1078995" cy="107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hthoek 5"/>
          <p:cNvSpPr/>
          <p:nvPr/>
        </p:nvSpPr>
        <p:spPr>
          <a:xfrm>
            <a:off x="558982" y="1706879"/>
            <a:ext cx="8071213" cy="235132"/>
          </a:xfrm>
          <a:prstGeom prst="rect">
            <a:avLst/>
          </a:prstGeom>
          <a:solidFill>
            <a:srgbClr val="F1F1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Titelteks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Titeltekst</a:t>
            </a:r>
          </a:p>
        </p:txBody>
      </p:sp>
      <p:sp>
        <p:nvSpPr>
          <p:cNvPr id="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69947" y="6425421"/>
            <a:ext cx="245404" cy="2269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hg.houtgast@mindef.nl" TargetMode="External"/><Relationship Id="rId2" Type="http://schemas.openxmlformats.org/officeDocument/2006/relationships/hyperlink" Target="mailto:Dorien.de.Groot@ggzdrenthe.nl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el 1"/>
          <p:cNvSpPr txBox="1">
            <a:spLocks noGrp="1"/>
          </p:cNvSpPr>
          <p:nvPr>
            <p:ph type="ctrTitle"/>
          </p:nvPr>
        </p:nvSpPr>
        <p:spPr>
          <a:xfrm>
            <a:off x="623887" y="1045030"/>
            <a:ext cx="6868294" cy="3473902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Militaire</a:t>
            </a:r>
            <a:r>
              <a:rPr dirty="0"/>
              <a:t> </a:t>
            </a:r>
            <a:r>
              <a:rPr lang="nl-NL" dirty="0"/>
              <a:t>vorming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zegen</a:t>
            </a:r>
            <a:r>
              <a:rPr lang="en-US" dirty="0"/>
              <a:t> of </a:t>
            </a:r>
            <a:r>
              <a:rPr lang="en-US" dirty="0" err="1"/>
              <a:t>vloek</a:t>
            </a:r>
            <a:r>
              <a:rPr lang="en-US" dirty="0"/>
              <a:t>?</a:t>
            </a:r>
          </a:p>
        </p:txBody>
      </p:sp>
      <p:sp>
        <p:nvSpPr>
          <p:cNvPr id="123" name="Tijdelijke aanduiding voor tekst 2"/>
          <p:cNvSpPr txBox="1">
            <a:spLocks noGrp="1"/>
          </p:cNvSpPr>
          <p:nvPr>
            <p:ph type="subTitle" sz="quarter" idx="1"/>
          </p:nvPr>
        </p:nvSpPr>
        <p:spPr>
          <a:xfrm>
            <a:off x="623887" y="4633009"/>
            <a:ext cx="7920002" cy="1500188"/>
          </a:xfrm>
          <a:prstGeom prst="rect">
            <a:avLst/>
          </a:prstGeom>
        </p:spPr>
        <p:txBody>
          <a:bodyPr/>
          <a:lstStyle/>
          <a:p>
            <a:r>
              <a:rPr dirty="0"/>
              <a:t>Hugo </a:t>
            </a:r>
            <a:r>
              <a:rPr dirty="0" err="1"/>
              <a:t>Houtgast</a:t>
            </a:r>
            <a:r>
              <a:rPr dirty="0"/>
              <a:t>, </a:t>
            </a:r>
            <a:r>
              <a:rPr dirty="0" err="1"/>
              <a:t>geestelijk</a:t>
            </a:r>
            <a:r>
              <a:rPr dirty="0"/>
              <a:t> </a:t>
            </a:r>
            <a:r>
              <a:rPr dirty="0" err="1"/>
              <a:t>verzorger</a:t>
            </a:r>
            <a:r>
              <a:rPr dirty="0"/>
              <a:t> </a:t>
            </a:r>
            <a:r>
              <a:rPr dirty="0" err="1"/>
              <a:t>Defensie</a:t>
            </a:r>
            <a:endParaRPr dirty="0"/>
          </a:p>
          <a:p>
            <a:r>
              <a:rPr dirty="0"/>
              <a:t>Dorien de Groot, </a:t>
            </a:r>
            <a:r>
              <a:rPr dirty="0" err="1"/>
              <a:t>klinisch</a:t>
            </a:r>
            <a:r>
              <a:rPr dirty="0"/>
              <a:t> </a:t>
            </a:r>
            <a:r>
              <a:rPr dirty="0" err="1"/>
              <a:t>psycholoog</a:t>
            </a:r>
            <a:r>
              <a:rPr dirty="0"/>
              <a:t>, </a:t>
            </a:r>
            <a:r>
              <a:rPr dirty="0" err="1"/>
              <a:t>Traumacentrum</a:t>
            </a:r>
            <a:r>
              <a:rPr dirty="0"/>
              <a:t> GGZ-Drenthe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el 1"/>
          <p:cNvSpPr txBox="1">
            <a:spLocks noGrp="1"/>
          </p:cNvSpPr>
          <p:nvPr>
            <p:ph type="title"/>
          </p:nvPr>
        </p:nvSpPr>
        <p:spPr>
          <a:xfrm>
            <a:off x="373657" y="735675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57" name="R-14920761-1687337525-2263.jpg" descr="R-14920761-1687337525-22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8" y="2064167"/>
            <a:ext cx="4056316" cy="405631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n de burgermaatschappij heeft men…"/>
          <p:cNvSpPr txBox="1"/>
          <p:nvPr/>
        </p:nvSpPr>
        <p:spPr>
          <a:xfrm>
            <a:off x="4899831" y="3615807"/>
            <a:ext cx="3763974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In de burgermaatschappij heeft men</a:t>
            </a:r>
          </a:p>
          <a:p>
            <a:r>
              <a:t>niets meer voor elkaar over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el 1"/>
          <p:cNvSpPr txBox="1">
            <a:spLocks noGrp="1"/>
          </p:cNvSpPr>
          <p:nvPr>
            <p:ph type="title"/>
          </p:nvPr>
        </p:nvSpPr>
        <p:spPr>
          <a:xfrm>
            <a:off x="248966" y="694112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61" name="unknown.jpg" descr="unkn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65" y="2394354"/>
            <a:ext cx="5692610" cy="318786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aakgericht i.p.v. mensgericht"/>
          <p:cNvSpPr txBox="1"/>
          <p:nvPr/>
        </p:nvSpPr>
        <p:spPr>
          <a:xfrm>
            <a:off x="2403801" y="5812527"/>
            <a:ext cx="31111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Taakgericht i.p.v. mensgericht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el 1"/>
          <p:cNvSpPr txBox="1">
            <a:spLocks noGrp="1"/>
          </p:cNvSpPr>
          <p:nvPr>
            <p:ph type="title"/>
          </p:nvPr>
        </p:nvSpPr>
        <p:spPr>
          <a:xfrm>
            <a:off x="363266" y="694112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65" name="cartoon-boomstra-682-500.jpg" descr="cartoon-boomstra-682-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57" y="1842257"/>
            <a:ext cx="4486035" cy="474622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Heldere communicatie en…"/>
          <p:cNvSpPr txBox="1"/>
          <p:nvPr/>
        </p:nvSpPr>
        <p:spPr>
          <a:xfrm>
            <a:off x="5261970" y="3589940"/>
            <a:ext cx="2759718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Heldere communicatie en </a:t>
            </a:r>
          </a:p>
          <a:p>
            <a:r>
              <a:t>eenrichtingsverkeer</a:t>
            </a:r>
          </a:p>
        </p:txBody>
      </p:sp>
      <p:sp>
        <p:nvSpPr>
          <p:cNvPr id="167" name="Zwart of wit, geen grijs"/>
          <p:cNvSpPr txBox="1"/>
          <p:nvPr/>
        </p:nvSpPr>
        <p:spPr>
          <a:xfrm>
            <a:off x="5326637" y="4844492"/>
            <a:ext cx="239092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Zwart of wit, geen grijs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el 1"/>
          <p:cNvSpPr txBox="1">
            <a:spLocks noGrp="1"/>
          </p:cNvSpPr>
          <p:nvPr>
            <p:ph type="title"/>
          </p:nvPr>
        </p:nvSpPr>
        <p:spPr>
          <a:xfrm>
            <a:off x="352875" y="631766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70" name="unknown.jpg" descr="unkn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75" y="1805056"/>
            <a:ext cx="2882729" cy="437161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kst"/>
          <p:cNvSpPr txBox="1"/>
          <p:nvPr/>
        </p:nvSpPr>
        <p:spPr>
          <a:xfrm>
            <a:off x="4770406" y="4947391"/>
            <a:ext cx="1270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defTabSz="457200">
              <a:defRPr sz="12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2" name="Doorgaan waar anderen stoppen"/>
          <p:cNvSpPr txBox="1"/>
          <p:nvPr/>
        </p:nvSpPr>
        <p:spPr>
          <a:xfrm>
            <a:off x="4253155" y="3253669"/>
            <a:ext cx="344663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Doorgaan waar anderen stoppen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el 1"/>
          <p:cNvSpPr txBox="1">
            <a:spLocks noGrp="1"/>
          </p:cNvSpPr>
          <p:nvPr>
            <p:ph type="title"/>
          </p:nvPr>
        </p:nvSpPr>
        <p:spPr>
          <a:xfrm>
            <a:off x="280139" y="579812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sp>
        <p:nvSpPr>
          <p:cNvPr id="175" name="Tekst"/>
          <p:cNvSpPr txBox="1"/>
          <p:nvPr/>
        </p:nvSpPr>
        <p:spPr>
          <a:xfrm>
            <a:off x="4770406" y="4947391"/>
            <a:ext cx="1270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defTabSz="457200">
              <a:defRPr sz="12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pic>
        <p:nvPicPr>
          <p:cNvPr id="176" name="unknown.jpg" descr="unkn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4" y="1942742"/>
            <a:ext cx="7920001" cy="39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kst"/>
          <p:cNvSpPr txBox="1"/>
          <p:nvPr/>
        </p:nvSpPr>
        <p:spPr>
          <a:xfrm>
            <a:off x="4130590" y="4027779"/>
            <a:ext cx="1270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defTabSz="457200">
              <a:defRPr sz="12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8" name="Een casus uit de GV-praktijk"/>
          <p:cNvSpPr txBox="1"/>
          <p:nvPr/>
        </p:nvSpPr>
        <p:spPr>
          <a:xfrm>
            <a:off x="2871282" y="6144370"/>
            <a:ext cx="297570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Een casus uit de GV-praktijk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el 1"/>
          <p:cNvSpPr txBox="1">
            <a:spLocks noGrp="1"/>
          </p:cNvSpPr>
          <p:nvPr>
            <p:ph type="title"/>
          </p:nvPr>
        </p:nvSpPr>
        <p:spPr>
          <a:xfrm>
            <a:off x="384048" y="1234439"/>
            <a:ext cx="7150607" cy="8229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Hoe herken je militaire identiteit in behandeling bij chronische problematiek? </a:t>
            </a:r>
          </a:p>
        </p:txBody>
      </p:sp>
      <p:pic>
        <p:nvPicPr>
          <p:cNvPr id="2" name="Picture 1" descr="A person in a suit and helmet&#10;&#10;Description automatically generated">
            <a:extLst>
              <a:ext uri="{FF2B5EF4-FFF2-40B4-BE49-F238E27FC236}">
                <a16:creationId xmlns:a16="http://schemas.microsoft.com/office/drawing/2014/main" id="{FD1D7C2D-93DF-B3BF-1AE7-6FF0F456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2327564"/>
            <a:ext cx="4114800" cy="4114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el 1"/>
          <p:cNvSpPr txBox="1">
            <a:spLocks noGrp="1"/>
          </p:cNvSpPr>
          <p:nvPr>
            <p:ph type="title"/>
          </p:nvPr>
        </p:nvSpPr>
        <p:spPr>
          <a:xfrm>
            <a:off x="656424" y="512063"/>
            <a:ext cx="5570640" cy="765836"/>
          </a:xfrm>
          <a:prstGeom prst="rect">
            <a:avLst/>
          </a:prstGeom>
        </p:spPr>
        <p:txBody>
          <a:bodyPr lIns="45719" tIns="45720" rIns="45719" bIns="45720" anchor="b">
            <a:normAutofit/>
          </a:bodyPr>
          <a:lstStyle>
            <a:lvl1pPr defTabSz="804672">
              <a:defRPr sz="2464"/>
            </a:lvl1pPr>
          </a:lstStyle>
          <a:p>
            <a:r>
              <a:rPr lang="en-US" sz="3200" dirty="0" err="1"/>
              <a:t>Transitie</a:t>
            </a:r>
            <a:r>
              <a:rPr lang="en-US" sz="3200" dirty="0"/>
              <a:t>-stress</a:t>
            </a:r>
            <a:r>
              <a:rPr lang="en-US" sz="2450" dirty="0"/>
              <a:t>....</a:t>
            </a:r>
            <a:endParaRPr sz="24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FC4E8-86D8-841A-B9FB-E71505A2654B}"/>
              </a:ext>
            </a:extLst>
          </p:cNvPr>
          <p:cNvSpPr txBox="1"/>
          <p:nvPr/>
        </p:nvSpPr>
        <p:spPr>
          <a:xfrm>
            <a:off x="659822" y="5995554"/>
            <a:ext cx="274320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/>
              <a:t>Foto: website NLVI 2023</a:t>
            </a:r>
            <a:endParaRPr kumimoji="0" lang="en-US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erson in camouflage suit standing in front of a building&#10;&#10;Description automatically generated">
            <a:extLst>
              <a:ext uri="{FF2B5EF4-FFF2-40B4-BE49-F238E27FC236}">
                <a16:creationId xmlns:a16="http://schemas.microsoft.com/office/drawing/2014/main" id="{2994DD88-8214-04FD-79F8-3E7BA9F09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718559"/>
            <a:ext cx="5237017" cy="42625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el 1"/>
          <p:cNvSpPr txBox="1">
            <a:spLocks noGrp="1"/>
          </p:cNvSpPr>
          <p:nvPr>
            <p:ph type="title"/>
          </p:nvPr>
        </p:nvSpPr>
        <p:spPr>
          <a:xfrm>
            <a:off x="321703" y="569421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Militaire identiteit en diagnostiek </a:t>
            </a:r>
          </a:p>
        </p:txBody>
      </p:sp>
      <p:sp>
        <p:nvSpPr>
          <p:cNvPr id="184" name="Tekstvak 3"/>
          <p:cNvSpPr txBox="1"/>
          <p:nvPr/>
        </p:nvSpPr>
        <p:spPr>
          <a:xfrm>
            <a:off x="450550" y="1799704"/>
            <a:ext cx="7079948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r>
              <a:rPr lang="en-US" dirty="0"/>
              <a:t>Bij </a:t>
            </a:r>
            <a:r>
              <a:rPr lang="en-US" dirty="0" err="1"/>
              <a:t>chronische</a:t>
            </a:r>
            <a:r>
              <a:rPr lang="en-US" dirty="0"/>
              <a:t> </a:t>
            </a:r>
            <a:r>
              <a:rPr lang="en-US" dirty="0" err="1"/>
              <a:t>problematiek</a:t>
            </a:r>
            <a:r>
              <a:rPr lang="en-US" dirty="0"/>
              <a:t> </a:t>
            </a:r>
            <a:r>
              <a:rPr lang="en-US" dirty="0" err="1"/>
              <a:t>waarbij</a:t>
            </a:r>
            <a:r>
              <a:rPr lang="en-US" dirty="0"/>
              <a:t> er </a:t>
            </a:r>
            <a:r>
              <a:rPr lang="en-US" dirty="0" err="1"/>
              <a:t>sprake</a:t>
            </a:r>
            <a:r>
              <a:rPr lang="en-US" dirty="0"/>
              <a:t> is van </a:t>
            </a:r>
            <a:r>
              <a:rPr lang="en-US" dirty="0" err="1"/>
              <a:t>overheersende</a:t>
            </a:r>
            <a:r>
              <a:rPr dirty="0"/>
              <a:t> </a:t>
            </a:r>
            <a:r>
              <a:rPr dirty="0" err="1"/>
              <a:t>militaire</a:t>
            </a:r>
            <a:r>
              <a:rPr dirty="0"/>
              <a:t> </a:t>
            </a:r>
            <a:r>
              <a:rPr dirty="0" err="1"/>
              <a:t>identiteit</a:t>
            </a:r>
            <a:r>
              <a:rPr lang="en-US" dirty="0"/>
              <a:t> 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vaak</a:t>
            </a:r>
            <a:r>
              <a:rPr lang="en-US" dirty="0"/>
              <a:t> </a:t>
            </a:r>
            <a:r>
              <a:rPr lang="en-US" dirty="0" err="1"/>
              <a:t>vastgehouden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 "</a:t>
            </a:r>
            <a:r>
              <a:rPr lang="en-US" dirty="0" err="1"/>
              <a:t>aangeleerde</a:t>
            </a:r>
            <a:r>
              <a:rPr lang="en-US" dirty="0"/>
              <a:t> </a:t>
            </a:r>
            <a:r>
              <a:rPr lang="en-US" dirty="0" err="1"/>
              <a:t>militaire</a:t>
            </a:r>
            <a:r>
              <a:rPr lang="en-US" dirty="0"/>
              <a:t> </a:t>
            </a:r>
            <a:r>
              <a:rPr lang="en-US" dirty="0" err="1"/>
              <a:t>overlevingsstrategieen</a:t>
            </a:r>
            <a:r>
              <a:rPr lang="en-US" dirty="0"/>
              <a:t>" die</a:t>
            </a:r>
            <a:r>
              <a:rPr dirty="0"/>
              <a:t>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gelaten</a:t>
            </a:r>
            <a:r>
              <a:rPr dirty="0"/>
              <a:t> </a:t>
            </a:r>
            <a:r>
              <a:rPr lang="en-US" dirty="0" err="1"/>
              <a:t>kunnen</a:t>
            </a:r>
            <a:r>
              <a:rPr dirty="0"/>
              <a:t> </a:t>
            </a:r>
            <a:r>
              <a:rPr dirty="0" err="1"/>
              <a:t>worden</a:t>
            </a:r>
            <a:r>
              <a:rPr dirty="0"/>
              <a:t> door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onderliggend</a:t>
            </a:r>
            <a:r>
              <a:rPr dirty="0"/>
              <a:t> </a:t>
            </a:r>
            <a:r>
              <a:rPr dirty="0" err="1"/>
              <a:t>probleem</a:t>
            </a:r>
            <a:r>
              <a:rPr dirty="0"/>
              <a:t> of </a:t>
            </a:r>
            <a:r>
              <a:rPr dirty="0" err="1"/>
              <a:t>stoornis</a:t>
            </a:r>
            <a:r>
              <a:rPr dirty="0"/>
              <a:t>.</a:t>
            </a:r>
            <a:r>
              <a:rPr lang="en-US" dirty="0"/>
              <a:t> </a:t>
            </a:r>
            <a:endParaRPr/>
          </a:p>
          <a:p>
            <a:endParaRPr/>
          </a:p>
          <a:p>
            <a:r>
              <a:rPr dirty="0"/>
              <a:t>- PTSS</a:t>
            </a:r>
          </a:p>
          <a:p>
            <a:r>
              <a:rPr dirty="0"/>
              <a:t>- </a:t>
            </a:r>
            <a:r>
              <a:rPr dirty="0" err="1"/>
              <a:t>Persoonlijkheidsproblematiek</a:t>
            </a:r>
            <a:r>
              <a:rPr lang="en-US" dirty="0"/>
              <a:t> (As-if Personality)</a:t>
            </a:r>
          </a:p>
          <a:p>
            <a:r>
              <a:rPr dirty="0"/>
              <a:t>- </a:t>
            </a:r>
            <a:r>
              <a:rPr dirty="0" err="1"/>
              <a:t>Autismespectrumstoornis</a:t>
            </a:r>
            <a:endParaRPr/>
          </a:p>
          <a:p>
            <a:r>
              <a:rPr dirty="0"/>
              <a:t>- </a:t>
            </a:r>
            <a:r>
              <a:rPr dirty="0" err="1"/>
              <a:t>Hechtingsproblematiek</a:t>
            </a:r>
            <a:endParaRPr/>
          </a:p>
          <a:p>
            <a:endParaRPr lang="en-US"/>
          </a:p>
          <a:p>
            <a:r>
              <a:rPr lang="en-US" dirty="0" err="1"/>
              <a:t>Gestagneerde</a:t>
            </a:r>
            <a:r>
              <a:rPr lang="en-US" dirty="0"/>
              <a:t> </a:t>
            </a:r>
            <a:r>
              <a:rPr lang="en-US" dirty="0" err="1"/>
              <a:t>transitie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Gebrek</a:t>
            </a:r>
            <a:r>
              <a:rPr lang="en-US" dirty="0"/>
              <a:t> </a:t>
            </a:r>
            <a:r>
              <a:rPr lang="en-US" dirty="0" err="1"/>
              <a:t>aan</a:t>
            </a:r>
            <a:r>
              <a:rPr lang="en-US" dirty="0"/>
              <a:t> </a:t>
            </a:r>
            <a:r>
              <a:rPr lang="en-US" dirty="0" err="1"/>
              <a:t>vaardigheden</a:t>
            </a:r>
            <a:r>
              <a:rPr lang="en-US" dirty="0"/>
              <a:t> in </a:t>
            </a:r>
            <a:r>
              <a:rPr lang="en-US" dirty="0" err="1"/>
              <a:t>communicatie</a:t>
            </a:r>
            <a:r>
              <a:rPr lang="en-US" dirty="0"/>
              <a:t> </a:t>
            </a:r>
            <a:r>
              <a:rPr lang="en-US" dirty="0" err="1"/>
              <a:t>en</a:t>
            </a:r>
            <a:r>
              <a:rPr lang="en-US" dirty="0"/>
              <a:t> 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 </a:t>
            </a:r>
            <a:r>
              <a:rPr lang="en-US" dirty="0" err="1"/>
              <a:t>vaardigheden</a:t>
            </a:r>
            <a:r>
              <a:rPr lang="en-US" dirty="0"/>
              <a:t> in </a:t>
            </a:r>
            <a:r>
              <a:rPr lang="en-US" dirty="0" err="1"/>
              <a:t>communicatie</a:t>
            </a:r>
            <a:r>
              <a:rPr lang="en-US" dirty="0"/>
              <a:t> (de Groot, 2011)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Gevoelens</a:t>
            </a:r>
            <a:r>
              <a:rPr lang="en-US" dirty="0"/>
              <a:t> van </a:t>
            </a:r>
            <a:r>
              <a:rPr lang="en-US" dirty="0" err="1"/>
              <a:t>miskenning</a:t>
            </a:r>
            <a:r>
              <a:rPr lang="en-US" dirty="0"/>
              <a:t>, </a:t>
            </a:r>
            <a:r>
              <a:rPr lang="en-US" dirty="0" err="1"/>
              <a:t>vervreemding</a:t>
            </a:r>
            <a:r>
              <a:rPr lang="en-US" dirty="0"/>
              <a:t> ten </a:t>
            </a:r>
            <a:r>
              <a:rPr lang="en-US" dirty="0" err="1"/>
              <a:t>gevolge</a:t>
            </a:r>
            <a:r>
              <a:rPr lang="en-US" dirty="0"/>
              <a:t> van  </a:t>
            </a:r>
            <a:r>
              <a:rPr lang="en-US" dirty="0" err="1"/>
              <a:t>moreel</a:t>
            </a:r>
            <a:r>
              <a:rPr lang="en-US" dirty="0"/>
              <a:t> </a:t>
            </a:r>
            <a:r>
              <a:rPr lang="en-US" dirty="0" err="1"/>
              <a:t>lijden</a:t>
            </a:r>
            <a:r>
              <a:rPr lang="en-US" dirty="0"/>
              <a:t> (Molendijk,2019)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el 1"/>
          <p:cNvSpPr txBox="1">
            <a:spLocks noGrp="1"/>
          </p:cNvSpPr>
          <p:nvPr>
            <p:ph type="title"/>
          </p:nvPr>
        </p:nvSpPr>
        <p:spPr>
          <a:xfrm>
            <a:off x="384048" y="1234439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Obstakels </a:t>
            </a:r>
          </a:p>
        </p:txBody>
      </p:sp>
      <p:pic>
        <p:nvPicPr>
          <p:cNvPr id="3" name="Picture 2" descr="A large rock on a road&#10;&#10;Description automatically generated">
            <a:extLst>
              <a:ext uri="{FF2B5EF4-FFF2-40B4-BE49-F238E27FC236}">
                <a16:creationId xmlns:a16="http://schemas.microsoft.com/office/drawing/2014/main" id="{E8213549-381A-542C-B530-C706188B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2341280"/>
            <a:ext cx="4572000" cy="3172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F5023-B35A-F8B2-969C-B7B055B32DF5}"/>
              </a:ext>
            </a:extLst>
          </p:cNvPr>
          <p:cNvSpPr txBox="1"/>
          <p:nvPr/>
        </p:nvSpPr>
        <p:spPr>
          <a:xfrm>
            <a:off x="477982" y="5766954"/>
            <a:ext cx="27432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Website </a:t>
            </a:r>
            <a:r>
              <a:rPr lang="en-US" sz="1000" err="1"/>
              <a:t>Wonderlijk</a:t>
            </a:r>
            <a:r>
              <a:rPr lang="en-US" sz="1000" dirty="0"/>
              <a:t> </a:t>
            </a:r>
            <a:r>
              <a:rPr lang="en-US" sz="1000" err="1"/>
              <a:t>Werken</a:t>
            </a:r>
            <a:r>
              <a:rPr lang="en-US" sz="1000" dirty="0"/>
              <a:t>, 2023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el 1"/>
          <p:cNvSpPr txBox="1">
            <a:spLocks noGrp="1"/>
          </p:cNvSpPr>
          <p:nvPr>
            <p:ph type="title"/>
          </p:nvPr>
        </p:nvSpPr>
        <p:spPr>
          <a:xfrm>
            <a:off x="290530" y="631766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Motivatie tot verandering?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CF0A5-085E-314B-051F-F0CCE429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73" y="2104641"/>
            <a:ext cx="3543299" cy="2170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B33DD0-E9E6-0F43-FFB2-E7DEF847939E}"/>
              </a:ext>
            </a:extLst>
          </p:cNvPr>
          <p:cNvSpPr txBox="1"/>
          <p:nvPr/>
        </p:nvSpPr>
        <p:spPr>
          <a:xfrm>
            <a:off x="4566805" y="4192731"/>
            <a:ext cx="3397827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"Het is </a:t>
            </a:r>
            <a:r>
              <a:rPr lang="en-US" sz="2800" dirty="0" err="1"/>
              <a:t>onmogelijk</a:t>
            </a:r>
            <a:r>
              <a:rPr lang="en-US" sz="2800" dirty="0"/>
              <a:t> </a:t>
            </a:r>
            <a:r>
              <a:rPr lang="en-US" sz="2800" dirty="0" err="1"/>
              <a:t>iets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leren</a:t>
            </a:r>
            <a:r>
              <a:rPr lang="en-US" sz="2800" dirty="0"/>
              <a:t> </a:t>
            </a:r>
            <a:r>
              <a:rPr lang="en-US" sz="2800" dirty="0" err="1"/>
              <a:t>als</a:t>
            </a:r>
            <a:r>
              <a:rPr lang="en-US" sz="2800" dirty="0"/>
              <a:t> je </a:t>
            </a:r>
            <a:r>
              <a:rPr lang="en-US" sz="2800" dirty="0" err="1"/>
              <a:t>denkt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je </a:t>
            </a:r>
            <a:r>
              <a:rPr lang="en-US" sz="2800" dirty="0" err="1"/>
              <a:t>alles</a:t>
            </a:r>
            <a:r>
              <a:rPr lang="en-US" sz="2800" dirty="0"/>
              <a:t> al </a:t>
            </a:r>
            <a:r>
              <a:rPr lang="en-US" sz="2800" dirty="0" err="1"/>
              <a:t>weet</a:t>
            </a:r>
            <a:r>
              <a:rPr lang="en-US" sz="2800" dirty="0"/>
              <a:t>..." </a:t>
            </a:r>
            <a:r>
              <a:rPr lang="en-US" sz="1000" dirty="0" err="1"/>
              <a:t>Omdenkkalender</a:t>
            </a:r>
            <a:r>
              <a:rPr lang="en-US" sz="1000" dirty="0"/>
              <a:t>, 2023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198D3C-6EC3-8CAA-61B3-E01BB65D92E5}"/>
              </a:ext>
            </a:extLst>
          </p:cNvPr>
          <p:cNvSpPr txBox="1"/>
          <p:nvPr/>
        </p:nvSpPr>
        <p:spPr>
          <a:xfrm>
            <a:off x="488372" y="4322618"/>
            <a:ext cx="27432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Website, magic business, 2023</a:t>
            </a:r>
            <a:endParaRPr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el 1"/>
          <p:cNvSpPr txBox="1">
            <a:spLocks noGrp="1"/>
          </p:cNvSpPr>
          <p:nvPr>
            <p:ph type="title"/>
          </p:nvPr>
        </p:nvSpPr>
        <p:spPr>
          <a:xfrm>
            <a:off x="197012" y="694112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26" name="Schermafbeelding 2023-10-28 om 13.22.19.png" descr="Schermafbeelding 2023-10-28 om 13.22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053" y="2115336"/>
            <a:ext cx="4527623" cy="4694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el 1"/>
          <p:cNvSpPr txBox="1">
            <a:spLocks noGrp="1"/>
          </p:cNvSpPr>
          <p:nvPr>
            <p:ph type="title"/>
          </p:nvPr>
        </p:nvSpPr>
        <p:spPr>
          <a:xfrm>
            <a:off x="383351" y="320402"/>
            <a:ext cx="7125370" cy="1152429"/>
          </a:xfrm>
          <a:prstGeom prst="rect">
            <a:avLst/>
          </a:prstGeom>
        </p:spPr>
        <p:txBody>
          <a:bodyPr lIns="45719" tIns="45720" rIns="45719" bIns="45720" anchor="b">
            <a:normAutofit/>
          </a:bodyPr>
          <a:lstStyle>
            <a:lvl1pPr defTabSz="841247">
              <a:defRPr sz="2576"/>
            </a:lvl1pPr>
          </a:lstStyle>
          <a:p>
            <a:r>
              <a:rPr sz="2550" dirty="0"/>
              <a:t>Wat </a:t>
            </a:r>
            <a:r>
              <a:rPr sz="2550" dirty="0" err="1"/>
              <a:t>kan</a:t>
            </a:r>
            <a:r>
              <a:rPr sz="2550" dirty="0"/>
              <a:t> je </a:t>
            </a:r>
            <a:r>
              <a:rPr sz="2550" dirty="0" err="1"/>
              <a:t>doen</a:t>
            </a:r>
            <a:r>
              <a:rPr sz="2550" dirty="0"/>
              <a:t> om </a:t>
            </a:r>
            <a:r>
              <a:rPr sz="2550" dirty="0" err="1"/>
              <a:t>iemand</a:t>
            </a:r>
            <a:r>
              <a:rPr sz="2550" dirty="0"/>
              <a:t> </a:t>
            </a:r>
            <a:r>
              <a:rPr sz="2550" dirty="0" err="1"/>
              <a:t>te</a:t>
            </a:r>
            <a:r>
              <a:rPr sz="2550" dirty="0"/>
              <a:t> </a:t>
            </a:r>
            <a:r>
              <a:rPr sz="2550" dirty="0" err="1"/>
              <a:t>helpen</a:t>
            </a:r>
            <a:r>
              <a:rPr sz="2550" dirty="0"/>
              <a:t> </a:t>
            </a:r>
            <a:r>
              <a:rPr sz="2550" dirty="0" err="1"/>
              <a:t>als</a:t>
            </a:r>
            <a:r>
              <a:rPr sz="2550" dirty="0"/>
              <a:t> de </a:t>
            </a:r>
            <a:r>
              <a:rPr sz="2550" dirty="0" err="1"/>
              <a:t>militaire</a:t>
            </a:r>
            <a:r>
              <a:rPr sz="2550" dirty="0"/>
              <a:t> </a:t>
            </a:r>
            <a:r>
              <a:rPr sz="2550" dirty="0" err="1"/>
              <a:t>identiteit</a:t>
            </a:r>
            <a:r>
              <a:rPr sz="2550" dirty="0"/>
              <a:t> </a:t>
            </a:r>
            <a:r>
              <a:rPr sz="2550" dirty="0" err="1"/>
              <a:t>belemmerend</a:t>
            </a:r>
            <a:r>
              <a:rPr sz="2550" dirty="0"/>
              <a:t> </a:t>
            </a:r>
            <a:r>
              <a:rPr sz="2550" dirty="0" err="1"/>
              <a:t>wordt</a:t>
            </a:r>
            <a:r>
              <a:rPr sz="2550" dirty="0"/>
              <a:t> in </a:t>
            </a:r>
            <a:r>
              <a:rPr sz="2550" dirty="0" err="1"/>
              <a:t>herstel</a:t>
            </a:r>
            <a:r>
              <a:rPr sz="2550" dirty="0"/>
              <a:t>?</a:t>
            </a:r>
          </a:p>
        </p:txBody>
      </p:sp>
      <p:sp>
        <p:nvSpPr>
          <p:cNvPr id="200" name="Tijdelijke aanduiding voor tekst 3"/>
          <p:cNvSpPr txBox="1">
            <a:spLocks noGrp="1"/>
          </p:cNvSpPr>
          <p:nvPr>
            <p:ph type="body" idx="1"/>
          </p:nvPr>
        </p:nvSpPr>
        <p:spPr>
          <a:xfrm>
            <a:off x="251160" y="2071255"/>
            <a:ext cx="7921499" cy="4374430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 marL="342900" indent="-342900">
              <a:buFont typeface="Calibri"/>
              <a:buChar char="-"/>
              <a:defRPr sz="2000"/>
            </a:pPr>
            <a:r>
              <a:rPr lang="en-US" b="1" err="1"/>
              <a:t>Randvoorwaarden</a:t>
            </a:r>
            <a:r>
              <a:rPr lang="en-US" dirty="0"/>
              <a:t> </a:t>
            </a:r>
            <a:r>
              <a:rPr lang="en-US" err="1"/>
              <a:t>behandelaars</a:t>
            </a:r>
            <a:r>
              <a:rPr lang="en-US" dirty="0"/>
              <a:t>/</a:t>
            </a:r>
            <a:r>
              <a:rPr lang="en-US" err="1"/>
              <a:t>begeleiders</a:t>
            </a:r>
            <a:r>
              <a:rPr lang="en-US" dirty="0"/>
              <a:t>: Kennis MC </a:t>
            </a:r>
            <a:r>
              <a:rPr lang="en-US" err="1"/>
              <a:t>en</a:t>
            </a:r>
            <a:r>
              <a:rPr lang="en-US" dirty="0"/>
              <a:t> </a:t>
            </a:r>
            <a:r>
              <a:rPr lang="en-US" err="1"/>
              <a:t>uitzendingen</a:t>
            </a:r>
            <a:r>
              <a:rPr lang="en-US" dirty="0"/>
              <a:t>, missies.</a:t>
            </a:r>
          </a:p>
          <a:p>
            <a:pPr marL="342900" indent="-342900">
              <a:buFont typeface="Calibri"/>
              <a:buChar char="-"/>
              <a:defRPr sz="2000"/>
            </a:pPr>
            <a:r>
              <a:rPr lang="en-US" b="1" dirty="0" err="1"/>
              <a:t>Psycho-educatie</a:t>
            </a:r>
            <a:r>
              <a:rPr lang="en-US" dirty="0" err="1"/>
              <a:t>:Uitleg</a:t>
            </a:r>
            <a:r>
              <a:rPr dirty="0"/>
              <a:t> </a:t>
            </a:r>
            <a:r>
              <a:rPr dirty="0" err="1"/>
              <a:t>verschil</a:t>
            </a:r>
            <a:r>
              <a:rPr dirty="0"/>
              <a:t> MI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Burgerleven</a:t>
            </a:r>
            <a:r>
              <a:rPr dirty="0"/>
              <a:t> </a:t>
            </a:r>
            <a:r>
              <a:rPr dirty="0" err="1"/>
              <a:t>zonder</a:t>
            </a:r>
            <a:r>
              <a:rPr dirty="0"/>
              <a:t> </a:t>
            </a:r>
            <a:r>
              <a:rPr lang="en-US" dirty="0" err="1"/>
              <a:t>oordeel</a:t>
            </a:r>
            <a:r>
              <a:rPr lang="en-US" dirty="0"/>
              <a:t>. PE: "</a:t>
            </a:r>
            <a:r>
              <a:rPr lang="en-US" dirty="0" err="1"/>
              <a:t>Uitzendgerelateerde</a:t>
            </a:r>
            <a:r>
              <a:rPr lang="en-US" dirty="0"/>
              <a:t> </a:t>
            </a:r>
            <a:r>
              <a:rPr lang="en-US" dirty="0" err="1"/>
              <a:t>problematiek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trauma"</a:t>
            </a:r>
          </a:p>
          <a:p>
            <a:pPr marL="342900" indent="-342900">
              <a:buFont typeface="Calibri"/>
              <a:buChar char="-"/>
              <a:defRPr sz="2000"/>
            </a:pPr>
            <a:r>
              <a:rPr lang="en-US" b="1" dirty="0" err="1"/>
              <a:t>Vaardigheden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communicatie</a:t>
            </a:r>
            <a:r>
              <a:rPr lang="en-US" b="1" dirty="0"/>
              <a:t>: </a:t>
            </a:r>
            <a:r>
              <a:rPr lang="en-US" dirty="0"/>
              <a:t>"</a:t>
            </a:r>
            <a:r>
              <a:rPr lang="en-US" dirty="0" err="1"/>
              <a:t>Tactiek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tact", ART</a:t>
            </a:r>
          </a:p>
          <a:p>
            <a:pPr marL="342900" indent="-342900">
              <a:buFont typeface="Calibri"/>
              <a:buChar char="-"/>
              <a:defRPr sz="2000"/>
            </a:pPr>
            <a:r>
              <a:rPr lang="en-US" b="1" err="1"/>
              <a:t>Motivatie</a:t>
            </a:r>
            <a:r>
              <a:rPr b="1" dirty="0"/>
              <a:t> tot </a:t>
            </a:r>
            <a:r>
              <a:rPr b="1" err="1"/>
              <a:t>verandering</a:t>
            </a:r>
            <a:r>
              <a:rPr b="1" dirty="0"/>
              <a:t>?</a:t>
            </a:r>
            <a:r>
              <a:rPr dirty="0"/>
              <a:t> Zo ja... Dan…</a:t>
            </a:r>
            <a:endParaRPr lang="en-US" dirty="0"/>
          </a:p>
          <a:p>
            <a:pPr marL="342900" indent="-342900">
              <a:buFont typeface="Calibri"/>
              <a:buChar char="-"/>
              <a:defRPr sz="2000"/>
            </a:pPr>
            <a:r>
              <a:rPr dirty="0" err="1"/>
              <a:t>Wanneer</a:t>
            </a:r>
            <a:r>
              <a:rPr dirty="0"/>
              <a:t> </a:t>
            </a:r>
            <a:r>
              <a:rPr dirty="0" err="1"/>
              <a:t>mogelijk</a:t>
            </a:r>
            <a:r>
              <a:rPr dirty="0"/>
              <a:t> </a:t>
            </a:r>
            <a:r>
              <a:rPr dirty="0" err="1"/>
              <a:t>alsnog</a:t>
            </a:r>
            <a:r>
              <a:rPr dirty="0"/>
              <a:t> </a:t>
            </a:r>
            <a:r>
              <a:rPr dirty="0" err="1"/>
              <a:t>behandelen</a:t>
            </a:r>
            <a:r>
              <a:rPr dirty="0"/>
              <a:t> </a:t>
            </a:r>
            <a:r>
              <a:rPr b="1" dirty="0" err="1"/>
              <a:t>onderliggende</a:t>
            </a:r>
            <a:r>
              <a:rPr b="1" dirty="0"/>
              <a:t> </a:t>
            </a:r>
            <a:r>
              <a:rPr b="1" dirty="0" err="1"/>
              <a:t>problematiek</a:t>
            </a:r>
            <a:r>
              <a:rPr dirty="0"/>
              <a:t> </a:t>
            </a:r>
            <a:r>
              <a:rPr dirty="0" err="1"/>
              <a:t>bijv</a:t>
            </a:r>
            <a:r>
              <a:rPr dirty="0"/>
              <a:t>. PTSS, </a:t>
            </a:r>
            <a:r>
              <a:rPr dirty="0" err="1"/>
              <a:t>schematherapie</a:t>
            </a:r>
            <a:r>
              <a:rPr lang="en-US" dirty="0"/>
              <a:t>.</a:t>
            </a:r>
          </a:p>
          <a:p>
            <a:pPr marL="342900" indent="-342900">
              <a:buFont typeface="Calibri"/>
              <a:buChar char="-"/>
              <a:defRPr sz="2000"/>
            </a:pPr>
            <a:r>
              <a:rPr lang="en-US" b="1" dirty="0"/>
              <a:t>Modules </a:t>
            </a:r>
            <a:r>
              <a:rPr lang="en-US" b="1" dirty="0" err="1"/>
              <a:t>netwerk</a:t>
            </a:r>
            <a:r>
              <a:rPr lang="en-US" b="1" dirty="0"/>
              <a:t>/</a:t>
            </a:r>
            <a:r>
              <a:rPr lang="en-US" b="1" dirty="0" err="1"/>
              <a:t>keten</a:t>
            </a:r>
            <a:r>
              <a:rPr lang="en-US" b="1" dirty="0"/>
              <a:t> LZV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: </a:t>
            </a:r>
            <a:r>
              <a:rPr lang="en-US" dirty="0" err="1"/>
              <a:t>resourcegroepen</a:t>
            </a:r>
            <a:r>
              <a:rPr lang="en-US" dirty="0"/>
              <a:t>, ,  "</a:t>
            </a:r>
            <a:r>
              <a:rPr lang="en-US" dirty="0" err="1"/>
              <a:t>Doelengroep</a:t>
            </a:r>
            <a:r>
              <a:rPr lang="en-US" dirty="0"/>
              <a:t>", etc.</a:t>
            </a:r>
          </a:p>
          <a:p>
            <a:pPr marL="342900" indent="-342900">
              <a:buFont typeface="Calibri"/>
              <a:buChar char="-"/>
              <a:defRPr sz="2000"/>
            </a:pPr>
            <a:r>
              <a:rPr lang="en-US" b="1" dirty="0" err="1"/>
              <a:t>Consolideren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vasthouden</a:t>
            </a:r>
            <a:r>
              <a:rPr lang="en-US" dirty="0"/>
              <a:t>: WMO, MW, GV, ZC NLVI</a:t>
            </a:r>
          </a:p>
          <a:p>
            <a:pPr>
              <a:defRPr sz="2000"/>
            </a:pPr>
            <a:endParaRPr lang="en-US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el 1"/>
          <p:cNvSpPr txBox="1">
            <a:spLocks noGrp="1"/>
          </p:cNvSpPr>
          <p:nvPr>
            <p:ph type="title"/>
          </p:nvPr>
        </p:nvSpPr>
        <p:spPr>
          <a:xfrm>
            <a:off x="384048" y="1234439"/>
            <a:ext cx="7150607" cy="822961"/>
          </a:xfrm>
          <a:prstGeom prst="rect">
            <a:avLst/>
          </a:prstGeom>
        </p:spPr>
        <p:txBody>
          <a:bodyPr lIns="45719" tIns="45720" rIns="45719" bIns="45720" anchor="b">
            <a:normAutofit/>
          </a:bodyPr>
          <a:lstStyle/>
          <a:p>
            <a:r>
              <a:rPr lang="en-US" dirty="0"/>
              <a:t>Casus</a:t>
            </a:r>
            <a:endParaRPr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5B278F0-87BF-986D-09C6-EA16D2AEC96F}"/>
              </a:ext>
            </a:extLst>
          </p:cNvPr>
          <p:cNvSpPr txBox="1"/>
          <p:nvPr/>
        </p:nvSpPr>
        <p:spPr>
          <a:xfrm>
            <a:off x="478971" y="2677886"/>
            <a:ext cx="394062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dirty="0"/>
              <a:t>Voorbeeld uit de praktijk</a:t>
            </a:r>
            <a:endParaRPr kumimoji="0" lang="nl-N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>
            <a:spLocks noGrp="1"/>
          </p:cNvSpPr>
          <p:nvPr>
            <p:ph type="title"/>
          </p:nvPr>
        </p:nvSpPr>
        <p:spPr>
          <a:xfrm>
            <a:off x="384048" y="1234439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Vragen?</a:t>
            </a:r>
          </a:p>
        </p:txBody>
      </p:sp>
      <p:sp>
        <p:nvSpPr>
          <p:cNvPr id="211" name="Tekstvak 2"/>
          <p:cNvSpPr txBox="1"/>
          <p:nvPr/>
        </p:nvSpPr>
        <p:spPr>
          <a:xfrm>
            <a:off x="429768" y="2505456"/>
            <a:ext cx="6620256" cy="1417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Dorien.de.Groot@ggzdrenthe.nl</a:t>
            </a:r>
            <a:r>
              <a:t> </a:t>
            </a:r>
          </a:p>
          <a:p>
            <a:r>
              <a:t>Tel. 0610332694</a:t>
            </a:r>
          </a:p>
          <a:p>
            <a:endParaRPr/>
          </a:p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hg.houtgast@mindef.nl</a:t>
            </a:r>
          </a:p>
          <a:p>
            <a:r>
              <a:t>Tel: 0653746796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el 1"/>
          <p:cNvSpPr txBox="1">
            <a:spLocks noGrp="1"/>
          </p:cNvSpPr>
          <p:nvPr>
            <p:ph type="title"/>
          </p:nvPr>
        </p:nvSpPr>
        <p:spPr>
          <a:xfrm>
            <a:off x="437365" y="905646"/>
            <a:ext cx="7150608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29" name="Schermafbeelding 2023-10-28 om 13.26.36.png" descr="Schermafbeelding 2023-10-28 om 13.26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86" y="2115336"/>
            <a:ext cx="6116776" cy="4099473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Een bijzonderen wereld binnen de gewone wereld"/>
          <p:cNvSpPr txBox="1"/>
          <p:nvPr/>
        </p:nvSpPr>
        <p:spPr>
          <a:xfrm>
            <a:off x="1741948" y="6269570"/>
            <a:ext cx="51962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20" rIns="45719" bIns="45720" anchor="t">
            <a:spAutoFit/>
          </a:bodyPr>
          <a:lstStyle/>
          <a:p>
            <a:r>
              <a:rPr dirty="0"/>
              <a:t>Een </a:t>
            </a:r>
            <a:r>
              <a:rPr lang="en-US" dirty="0" err="1"/>
              <a:t>bijzondere</a:t>
            </a:r>
            <a:r>
              <a:rPr dirty="0"/>
              <a:t> </a:t>
            </a:r>
            <a:r>
              <a:rPr dirty="0" err="1"/>
              <a:t>wereld</a:t>
            </a:r>
            <a:r>
              <a:rPr dirty="0"/>
              <a:t> </a:t>
            </a:r>
            <a:r>
              <a:rPr dirty="0" err="1"/>
              <a:t>binnen</a:t>
            </a:r>
            <a:r>
              <a:rPr dirty="0"/>
              <a:t> de </a:t>
            </a:r>
            <a:r>
              <a:rPr dirty="0" err="1"/>
              <a:t>gewone</a:t>
            </a:r>
            <a:r>
              <a:rPr dirty="0"/>
              <a:t> </a:t>
            </a:r>
            <a:r>
              <a:rPr dirty="0" err="1"/>
              <a:t>wereld</a:t>
            </a:r>
            <a:endParaRPr lang="en-US" dirty="0" err="1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el 1"/>
          <p:cNvSpPr txBox="1">
            <a:spLocks noGrp="1"/>
          </p:cNvSpPr>
          <p:nvPr>
            <p:ph type="title"/>
          </p:nvPr>
        </p:nvSpPr>
        <p:spPr>
          <a:xfrm>
            <a:off x="259357" y="694112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33" name="Schermafbeelding 2023-10-28 om 13.36.29.png" descr="Schermafbeelding 2023-10-28 om 13.36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46" y="2216330"/>
            <a:ext cx="3993713" cy="453949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Je hebt militairen en niet-militairen:…"/>
          <p:cNvSpPr txBox="1"/>
          <p:nvPr/>
        </p:nvSpPr>
        <p:spPr>
          <a:xfrm>
            <a:off x="5029166" y="3253669"/>
            <a:ext cx="369979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Je hebt militairen en niet-militairen: </a:t>
            </a:r>
          </a:p>
          <a:p>
            <a:r>
              <a:t>burgers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el 1"/>
          <p:cNvSpPr txBox="1">
            <a:spLocks noGrp="1"/>
          </p:cNvSpPr>
          <p:nvPr>
            <p:ph type="title"/>
          </p:nvPr>
        </p:nvSpPr>
        <p:spPr>
          <a:xfrm>
            <a:off x="415221" y="766848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37" name="Schermafbeelding 2023-10-28 om 16.45.40.png" descr="Schermafbeelding 2023-10-28 om 16.4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4" y="1803609"/>
            <a:ext cx="7150608" cy="447940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Iedereen heeft een duidelijke rang, functie en positie"/>
          <p:cNvSpPr txBox="1"/>
          <p:nvPr/>
        </p:nvSpPr>
        <p:spPr>
          <a:xfrm>
            <a:off x="1537115" y="6375292"/>
            <a:ext cx="540379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Iedereen heeft een duidelijke rang, functie en positie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el 1"/>
          <p:cNvSpPr txBox="1">
            <a:spLocks noGrp="1"/>
          </p:cNvSpPr>
          <p:nvPr>
            <p:ph type="title"/>
          </p:nvPr>
        </p:nvSpPr>
        <p:spPr>
          <a:xfrm>
            <a:off x="290530" y="631766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sp>
        <p:nvSpPr>
          <p:cNvPr id="141" name="Lekker overzichtelijk"/>
          <p:cNvSpPr txBox="1"/>
          <p:nvPr/>
        </p:nvSpPr>
        <p:spPr>
          <a:xfrm>
            <a:off x="4069710" y="3769961"/>
            <a:ext cx="33884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t>Lekker overzichtelijk</a:t>
            </a:r>
          </a:p>
        </p:txBody>
      </p:sp>
      <p:pic>
        <p:nvPicPr>
          <p:cNvPr id="142" name="psu_kast_ronald_wierenga_87-4.jpg" descr="psu_kast_ronald_wierenga_87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71" y="1717248"/>
            <a:ext cx="3068352" cy="4529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el 1"/>
          <p:cNvSpPr txBox="1">
            <a:spLocks noGrp="1"/>
          </p:cNvSpPr>
          <p:nvPr>
            <p:ph type="title"/>
          </p:nvPr>
        </p:nvSpPr>
        <p:spPr>
          <a:xfrm>
            <a:off x="311312" y="642157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45" name="Schermafbeelding 2023-10-28 om 13.46.11.png" descr="Schermafbeelding 2023-10-28 om 13.46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2" y="2216330"/>
            <a:ext cx="7763225" cy="415660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Uniform"/>
          <p:cNvSpPr txBox="1"/>
          <p:nvPr/>
        </p:nvSpPr>
        <p:spPr>
          <a:xfrm>
            <a:off x="3507175" y="6435315"/>
            <a:ext cx="90435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Uniform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el 1"/>
          <p:cNvSpPr txBox="1">
            <a:spLocks noGrp="1"/>
          </p:cNvSpPr>
          <p:nvPr>
            <p:ph type="title"/>
          </p:nvPr>
        </p:nvSpPr>
        <p:spPr>
          <a:xfrm>
            <a:off x="155448" y="704503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49" name="7a8f4af01f95e91ff750717075fc9f95.jpg" descr="7a8f4af01f95e91ff750717075fc9f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28" y="2303820"/>
            <a:ext cx="6070601" cy="345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En een groepsdier"/>
          <p:cNvSpPr txBox="1"/>
          <p:nvPr/>
        </p:nvSpPr>
        <p:spPr>
          <a:xfrm>
            <a:off x="2973180" y="6001465"/>
            <a:ext cx="19723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En een groepsdier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el 1"/>
          <p:cNvSpPr txBox="1">
            <a:spLocks noGrp="1"/>
          </p:cNvSpPr>
          <p:nvPr>
            <p:ph type="title"/>
          </p:nvPr>
        </p:nvSpPr>
        <p:spPr>
          <a:xfrm>
            <a:off x="228184" y="829194"/>
            <a:ext cx="7150607" cy="822961"/>
          </a:xfrm>
          <a:prstGeom prst="rect">
            <a:avLst/>
          </a:prstGeom>
        </p:spPr>
        <p:txBody>
          <a:bodyPr/>
          <a:lstStyle/>
          <a:p>
            <a:r>
              <a:t>Ontstaan militaire identiteit en vorming </a:t>
            </a:r>
          </a:p>
        </p:txBody>
      </p:sp>
      <p:pic>
        <p:nvPicPr>
          <p:cNvPr id="153" name="images.jpg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89" y="2605533"/>
            <a:ext cx="5442637" cy="304787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Kameraadschap = vriendschap2"/>
          <p:cNvSpPr txBox="1"/>
          <p:nvPr/>
        </p:nvSpPr>
        <p:spPr>
          <a:xfrm>
            <a:off x="2390728" y="5963742"/>
            <a:ext cx="3512714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Kameraadschap = vriendschap</a:t>
            </a:r>
            <a:r>
              <a:rPr sz="2000" b="1" baseline="31999"/>
              <a:t>2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owerPoint LZV">
  <a:themeElements>
    <a:clrScheme name="PowerPoint LZV">
      <a:dk1>
        <a:srgbClr val="000000"/>
      </a:dk1>
      <a:lt1>
        <a:srgbClr val="F1F1F1"/>
      </a:lt1>
      <a:dk2>
        <a:srgbClr val="A7A7A7"/>
      </a:dk2>
      <a:lt2>
        <a:srgbClr val="535353"/>
      </a:lt2>
      <a:accent1>
        <a:srgbClr val="5B9BD5"/>
      </a:accent1>
      <a:accent2>
        <a:srgbClr val="F5822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PowerPoint LZV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owerPoint LZ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werPoint LZV">
  <a:themeElements>
    <a:clrScheme name="PowerPoint LZV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F5822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PowerPoint LZV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owerPoint LZ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429</Words>
  <Application>Microsoft Office PowerPoint</Application>
  <PresentationFormat>Diavoorstelling (4:3)</PresentationFormat>
  <Paragraphs>67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Roman</vt:lpstr>
      <vt:lpstr>PowerPoint LZV</vt:lpstr>
      <vt:lpstr>Militaire vorming, een zegen of vloek?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Ontstaan militaire identiteit en vorming </vt:lpstr>
      <vt:lpstr>Hoe herken je militaire identiteit in behandeling bij chronische problematiek? </vt:lpstr>
      <vt:lpstr>Transitie-stress....</vt:lpstr>
      <vt:lpstr>Militaire identiteit en diagnostiek </vt:lpstr>
      <vt:lpstr>Obstakels </vt:lpstr>
      <vt:lpstr>Motivatie tot verandering?</vt:lpstr>
      <vt:lpstr>Wat kan je doen om iemand te helpen als de militaire identiteit belemmerend wordt in herstel?</vt:lpstr>
      <vt:lpstr>Casus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Militaire identiteit en dan?</dc:title>
  <cp:lastModifiedBy>Groot, Dorien de</cp:lastModifiedBy>
  <cp:revision>228</cp:revision>
  <dcterms:modified xsi:type="dcterms:W3CDTF">2023-10-30T10:28:02Z</dcterms:modified>
</cp:coreProperties>
</file>