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361" r:id="rId3"/>
    <p:sldId id="345" r:id="rId4"/>
    <p:sldId id="358" r:id="rId5"/>
    <p:sldId id="362" r:id="rId6"/>
    <p:sldId id="257" r:id="rId7"/>
    <p:sldId id="334" r:id="rId8"/>
    <p:sldId id="342" r:id="rId9"/>
    <p:sldId id="350" r:id="rId10"/>
    <p:sldId id="364" r:id="rId11"/>
    <p:sldId id="325" r:id="rId12"/>
    <p:sldId id="360" r:id="rId13"/>
    <p:sldId id="347" r:id="rId14"/>
    <p:sldId id="367" r:id="rId15"/>
    <p:sldId id="355" r:id="rId16"/>
    <p:sldId id="368" r:id="rId17"/>
    <p:sldId id="356" r:id="rId18"/>
    <p:sldId id="354" r:id="rId19"/>
    <p:sldId id="352" r:id="rId20"/>
    <p:sldId id="369" r:id="rId21"/>
    <p:sldId id="351" r:id="rId22"/>
    <p:sldId id="353" r:id="rId23"/>
    <p:sldId id="336" r:id="rId24"/>
  </p:sldIdLst>
  <p:sldSz cx="9144000" cy="6858000" type="screen4x3"/>
  <p:notesSz cx="6858000" cy="9945688"/>
  <p:embeddedFontLst>
    <p:embeddedFont>
      <p:font typeface="Lucida Sans" panose="020B0602030504020204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000000"/>
          </p15:clr>
        </p15:guide>
        <p15:guide id="2" pos="2160" userDrawn="1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8" roundtripDataSignature="AMtx7mjmGMdWBX9KcZ73IyjNQiI9pSAAK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 Reinders" initials="MR" lastIdx="1" clrIdx="0">
    <p:extLst>
      <p:ext uri="{19B8F6BF-5375-455C-9EA6-DF929625EA0E}">
        <p15:presenceInfo xmlns:p15="http://schemas.microsoft.com/office/powerpoint/2012/main" userId="f945e539a53430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43825A-B485-4B82-815B-AF6FE142BD7A}">
  <a:tblStyle styleId="{6943825A-B485-4B82-815B-AF6FE142BD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42" autoAdjust="0"/>
  </p:normalViewPr>
  <p:slideViewPr>
    <p:cSldViewPr snapToGrid="0">
      <p:cViewPr varScale="1">
        <p:scale>
          <a:sx n="67" d="100"/>
          <a:sy n="67" d="100"/>
        </p:scale>
        <p:origin x="1284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0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92" y="5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59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8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9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1" y="0"/>
            <a:ext cx="2971800" cy="49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429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1" y="4724203"/>
            <a:ext cx="5029200" cy="447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8403"/>
            <a:ext cx="2971800" cy="49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accen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1" y="9448403"/>
            <a:ext cx="2971800" cy="49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b" anchorCtr="0">
            <a:noAutofit/>
          </a:bodyPr>
          <a:lstStyle/>
          <a:p>
            <a:pPr algn="r"/>
            <a:fld id="{00000000-1234-1234-1234-123412341234}" type="slidenum">
              <a:rPr lang="nl-NL" sz="1200" smtClean="0">
                <a:solidFill>
                  <a:schemeClr val="dk1"/>
                </a:solidFill>
              </a:rPr>
              <a:pPr algn="r"/>
              <a:t>‹nr.›</a:t>
            </a:fld>
            <a:endParaRPr lang="nl-NL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914401" y="4724203"/>
            <a:ext cx="5029200" cy="447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45" name="Google Shape;45;p1:notes"/>
          <p:cNvSpPr txBox="1">
            <a:spLocks noGrp="1"/>
          </p:cNvSpPr>
          <p:nvPr>
            <p:ph type="sldNum" idx="12"/>
          </p:nvPr>
        </p:nvSpPr>
        <p:spPr>
          <a:xfrm>
            <a:off x="3886201" y="9448403"/>
            <a:ext cx="2971800" cy="49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b" anchorCtr="0">
            <a:noAutofit/>
          </a:bodyPr>
          <a:lstStyle/>
          <a:p>
            <a:pPr algn="r"/>
            <a:fld id="{00000000-1234-1234-1234-123412341234}" type="slidenum">
              <a:rPr lang="nl-NL"/>
              <a:pPr algn="r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NL" sz="1200">
                <a:solidFill>
                  <a:schemeClr val="dk1"/>
                </a:solidFill>
              </a:rPr>
              <a:pPr algn="r"/>
              <a:t>18</a:t>
            </a:fld>
            <a:endParaRPr lang="nl-NL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08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914401" y="4724203"/>
            <a:ext cx="5029200" cy="447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52" name="Google Shape;52;p2:notes"/>
          <p:cNvSpPr txBox="1">
            <a:spLocks noGrp="1"/>
          </p:cNvSpPr>
          <p:nvPr>
            <p:ph type="sldNum" idx="12"/>
          </p:nvPr>
        </p:nvSpPr>
        <p:spPr>
          <a:xfrm>
            <a:off x="3886201" y="9448403"/>
            <a:ext cx="2971800" cy="49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b" anchorCtr="0">
            <a:noAutofit/>
          </a:bodyPr>
          <a:lstStyle/>
          <a:p>
            <a:pPr algn="r"/>
            <a:fld id="{00000000-1234-1234-1234-123412341234}" type="slidenum">
              <a:rPr lang="nl-NL"/>
              <a:pPr algn="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027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914401" y="4724203"/>
            <a:ext cx="5029200" cy="447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52" name="Google Shape;52;p2:notes"/>
          <p:cNvSpPr txBox="1">
            <a:spLocks noGrp="1"/>
          </p:cNvSpPr>
          <p:nvPr>
            <p:ph type="sldNum" idx="12"/>
          </p:nvPr>
        </p:nvSpPr>
        <p:spPr>
          <a:xfrm>
            <a:off x="3886201" y="9448403"/>
            <a:ext cx="2971800" cy="49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b" anchorCtr="0">
            <a:noAutofit/>
          </a:bodyPr>
          <a:lstStyle/>
          <a:p>
            <a:pPr algn="r"/>
            <a:fld id="{00000000-1234-1234-1234-123412341234}" type="slidenum">
              <a:rPr lang="nl-NL"/>
              <a:pPr algn="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795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914401" y="4724203"/>
            <a:ext cx="5029200" cy="447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52" name="Google Shape;52;p2:notes"/>
          <p:cNvSpPr txBox="1">
            <a:spLocks noGrp="1"/>
          </p:cNvSpPr>
          <p:nvPr>
            <p:ph type="sldNum" idx="12"/>
          </p:nvPr>
        </p:nvSpPr>
        <p:spPr>
          <a:xfrm>
            <a:off x="3886201" y="9448403"/>
            <a:ext cx="2971800" cy="49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5" tIns="45915" rIns="91855" bIns="45915" anchor="b" anchorCtr="0">
            <a:noAutofit/>
          </a:bodyPr>
          <a:lstStyle/>
          <a:p>
            <a:pPr algn="r"/>
            <a:fld id="{00000000-1234-1234-1234-123412341234}" type="slidenum">
              <a:rPr lang="nl-NL"/>
              <a:pPr algn="r"/>
              <a:t>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NL" sz="1200">
                <a:solidFill>
                  <a:schemeClr val="dk1"/>
                </a:solidFill>
              </a:rPr>
              <a:pPr algn="r"/>
              <a:t>9</a:t>
            </a:fld>
            <a:endParaRPr lang="nl-NL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26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NL" sz="1200">
                <a:solidFill>
                  <a:schemeClr val="dk1"/>
                </a:solidFill>
              </a:rPr>
              <a:pPr algn="r"/>
              <a:t>14</a:t>
            </a:fld>
            <a:endParaRPr lang="nl-NL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89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4360" indent="0"/>
            <a:r>
              <a:rPr lang="nl-NL" dirty="0"/>
              <a:t>Nb: </a:t>
            </a:r>
          </a:p>
          <a:p>
            <a:pPr marL="134360" indent="0"/>
            <a:r>
              <a:rPr lang="nl-NL" dirty="0"/>
              <a:t>Kijk sec naar het effect van wat de patiënt doet, los van de inhoud, vermeende motieven of (on)bewuste bedoelingen en los van waardeoordelen zoals ‘ziektewinst’ of ‘manipulatie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NL" sz="1200">
                <a:solidFill>
                  <a:schemeClr val="dk1"/>
                </a:solidFill>
              </a:rPr>
              <a:pPr algn="r"/>
              <a:t>15</a:t>
            </a:fld>
            <a:endParaRPr lang="nl-NL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4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4360" indent="0"/>
            <a:r>
              <a:rPr lang="nl-NL" dirty="0"/>
              <a:t>Nb: </a:t>
            </a:r>
          </a:p>
          <a:p>
            <a:pPr marL="134360" indent="0"/>
            <a:r>
              <a:rPr lang="nl-NL" dirty="0"/>
              <a:t>Kijk sec naar het effect van wat de patiënt doet, los van de inhoud, vermeende motieven of (on)bewuste bedoelingen en los van waardeoordelen zoals ‘ziektewinst’ of ‘manipulatie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NL" sz="1200">
                <a:solidFill>
                  <a:schemeClr val="dk1"/>
                </a:solidFill>
              </a:rPr>
              <a:pPr algn="r"/>
              <a:t>16</a:t>
            </a:fld>
            <a:endParaRPr lang="nl-NL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75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NL" sz="1200">
                <a:solidFill>
                  <a:schemeClr val="dk1"/>
                </a:solidFill>
              </a:rPr>
              <a:pPr algn="r"/>
              <a:t>17</a:t>
            </a:fld>
            <a:endParaRPr lang="nl-NL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6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dia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2823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9"/>
          <p:cNvSpPr txBox="1">
            <a:spLocks noGrp="1"/>
          </p:cNvSpPr>
          <p:nvPr>
            <p:ph type="ctrTitle"/>
          </p:nvPr>
        </p:nvSpPr>
        <p:spPr>
          <a:xfrm>
            <a:off x="360000" y="1224000"/>
            <a:ext cx="5076000" cy="37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ubTitle" idx="1"/>
          </p:nvPr>
        </p:nvSpPr>
        <p:spPr>
          <a:xfrm>
            <a:off x="7783945" y="6428367"/>
            <a:ext cx="1286164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160"/>
              </a:spcBef>
              <a:spcAft>
                <a:spcPts val="0"/>
              </a:spcAft>
              <a:buSzPts val="664"/>
              <a:buNone/>
              <a:defRPr sz="8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660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SzPts val="1494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SzPts val="1328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SzPts val="1328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17" name="Google Shape;17;p19"/>
          <p:cNvSpPr txBox="1"/>
          <p:nvPr/>
        </p:nvSpPr>
        <p:spPr>
          <a:xfrm>
            <a:off x="342000" y="5400000"/>
            <a:ext cx="5076000" cy="402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rPr>
              <a:t>Live-sessie 1</a:t>
            </a:r>
            <a:endParaRPr sz="2000" b="0" i="0" u="none" strike="noStrike" cap="none">
              <a:solidFill>
                <a:srgbClr val="C6168D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8" name="Google Shape;18;p19"/>
          <p:cNvSpPr txBox="1"/>
          <p:nvPr/>
        </p:nvSpPr>
        <p:spPr>
          <a:xfrm>
            <a:off x="342000" y="5994000"/>
            <a:ext cx="5076000" cy="402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C6168D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19" name="Google Shape;1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2759" y="4102624"/>
            <a:ext cx="2306441" cy="2306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, logo en object">
  <p:cSld name="Titel, logo en 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>
            <a:spLocks noGrp="1"/>
          </p:cNvSpPr>
          <p:nvPr>
            <p:ph type="body" idx="1"/>
          </p:nvPr>
        </p:nvSpPr>
        <p:spPr>
          <a:xfrm>
            <a:off x="360000" y="1259999"/>
            <a:ext cx="70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1pPr>
            <a:lvl2pPr marL="914400" lvl="1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2pPr>
            <a:lvl3pPr marL="1371600" lvl="2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3pPr>
            <a:lvl4pPr marL="1828800" lvl="3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4pPr>
            <a:lvl5pPr marL="2286000" lvl="4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360000" y="360000"/>
            <a:ext cx="7092000" cy="49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nl-NL"/>
              <a:t>Klik om stijl te bewerken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360000" y="360000"/>
            <a:ext cx="7092000" cy="49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360000" y="1260000"/>
            <a:ext cx="70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1pPr>
            <a:lvl2pPr marL="914400" lvl="1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2pPr>
            <a:lvl3pPr marL="1371600" lvl="2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3pPr>
            <a:lvl4pPr marL="1828800" lvl="3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4pPr>
            <a:lvl5pPr marL="2286000" lvl="4" indent="-323469" algn="l">
              <a:spcBef>
                <a:spcPts val="360"/>
              </a:spcBef>
              <a:spcAft>
                <a:spcPts val="0"/>
              </a:spcAft>
              <a:buSzPts val="1494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eldia">
  <p:cSld name="1_Titeldia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/>
          <p:nvPr/>
        </p:nvSpPr>
        <p:spPr>
          <a:xfrm>
            <a:off x="0" y="0"/>
            <a:ext cx="9144000" cy="513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4"/>
          <p:cNvSpPr txBox="1">
            <a:spLocks noGrp="1"/>
          </p:cNvSpPr>
          <p:nvPr>
            <p:ph type="ctrTitle"/>
          </p:nvPr>
        </p:nvSpPr>
        <p:spPr>
          <a:xfrm>
            <a:off x="360000" y="1224000"/>
            <a:ext cx="5076000" cy="37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34" name="Google Shape;34;p24"/>
          <p:cNvSpPr txBox="1"/>
          <p:nvPr/>
        </p:nvSpPr>
        <p:spPr>
          <a:xfrm>
            <a:off x="342000" y="5400000"/>
            <a:ext cx="5076000" cy="402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rPr>
              <a:t>augustus</a:t>
            </a:r>
            <a:r>
              <a:rPr lang="nl-NL" sz="20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rPr>
              <a:t> 2020</a:t>
            </a:r>
            <a:endParaRPr sz="2000" b="0" i="0" u="none" strike="noStrike" cap="none">
              <a:solidFill>
                <a:srgbClr val="C6168D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5" name="Google Shape;35;p24"/>
          <p:cNvSpPr txBox="1"/>
          <p:nvPr/>
        </p:nvSpPr>
        <p:spPr>
          <a:xfrm>
            <a:off x="342000" y="5994000"/>
            <a:ext cx="5076000" cy="402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rPr>
              <a:t>Hester Duivis en Lillian van Leerdam</a:t>
            </a:r>
            <a:endParaRPr sz="2000" b="0" i="0" u="none" strike="noStrike" cap="none">
              <a:solidFill>
                <a:srgbClr val="C6168D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36" name="Google Shape;3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12759" y="4102624"/>
            <a:ext cx="2306441" cy="2306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logo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5"/>
          <p:cNvSpPr txBox="1">
            <a:spLocks noGrp="1"/>
          </p:cNvSpPr>
          <p:nvPr>
            <p:ph type="title"/>
          </p:nvPr>
        </p:nvSpPr>
        <p:spPr>
          <a:xfrm>
            <a:off x="303213" y="561975"/>
            <a:ext cx="8229600" cy="49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nl-NL"/>
              <a:t>Klik om stijl te bewerken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360000" y="360000"/>
            <a:ext cx="7092000" cy="49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C8007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360000" y="1260000"/>
            <a:ext cx="70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4551" algn="l" rtl="0">
              <a:spcBef>
                <a:spcPts val="440"/>
              </a:spcBef>
              <a:spcAft>
                <a:spcPts val="0"/>
              </a:spcAft>
              <a:buClr>
                <a:srgbClr val="C8007F"/>
              </a:buClr>
              <a:buSzPts val="1826"/>
              <a:buFont typeface="Noto Sans Symbols"/>
              <a:buChar char="•"/>
              <a:defRPr sz="2200" b="0" i="0" u="none" strike="noStrike" cap="none">
                <a:solidFill>
                  <a:srgbClr val="1B276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44551" algn="l" rtl="0">
              <a:spcBef>
                <a:spcPts val="440"/>
              </a:spcBef>
              <a:spcAft>
                <a:spcPts val="0"/>
              </a:spcAft>
              <a:buClr>
                <a:srgbClr val="C8007F"/>
              </a:buClr>
              <a:buSzPts val="1826"/>
              <a:buFont typeface="Arial"/>
              <a:buChar char="•"/>
              <a:defRPr sz="2200" b="0" i="0" u="none" strike="noStrike" cap="none">
                <a:solidFill>
                  <a:srgbClr val="1B2764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44550" algn="l" rtl="0">
              <a:spcBef>
                <a:spcPts val="440"/>
              </a:spcBef>
              <a:spcAft>
                <a:spcPts val="0"/>
              </a:spcAft>
              <a:buClr>
                <a:srgbClr val="C8007F"/>
              </a:buClr>
              <a:buSzPts val="1826"/>
              <a:buFont typeface="Arial"/>
              <a:buChar char="•"/>
              <a:defRPr sz="2200" b="0" i="0" u="none" strike="noStrike" cap="none">
                <a:solidFill>
                  <a:srgbClr val="1B2764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4550" algn="l" rtl="0">
              <a:spcBef>
                <a:spcPts val="440"/>
              </a:spcBef>
              <a:spcAft>
                <a:spcPts val="0"/>
              </a:spcAft>
              <a:buClr>
                <a:srgbClr val="C8007F"/>
              </a:buClr>
              <a:buSzPts val="1826"/>
              <a:buFont typeface="Arial"/>
              <a:buChar char="•"/>
              <a:defRPr sz="2200" b="0" i="0" u="none" strike="noStrike" cap="none">
                <a:solidFill>
                  <a:srgbClr val="1B2764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4551" algn="l" rtl="0">
              <a:spcBef>
                <a:spcPts val="440"/>
              </a:spcBef>
              <a:spcAft>
                <a:spcPts val="0"/>
              </a:spcAft>
              <a:buClr>
                <a:srgbClr val="C8007F"/>
              </a:buClr>
              <a:buSzPts val="1826"/>
              <a:buFont typeface="Arial"/>
              <a:buChar char="•"/>
              <a:defRPr sz="2200" b="0" i="0" u="none" strike="noStrike" cap="none">
                <a:solidFill>
                  <a:srgbClr val="1B2764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781242" y="5476177"/>
            <a:ext cx="1153220" cy="115322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60000" y="5460450"/>
            <a:ext cx="4930800" cy="1148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rPr>
              <a:t>Dr. M. Reinders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rPr>
              <a:t>Klinisch Psycholoog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rPr>
              <a:t>Expertise Centrum Psychosomatiek GGZinGeest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sz="1600" dirty="0">
              <a:solidFill>
                <a:srgbClr val="C6168D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solidFill>
                  <a:srgbClr val="C6168D"/>
                </a:solidFill>
                <a:latin typeface="Lucida Sans"/>
                <a:ea typeface="Lucida Sans"/>
                <a:cs typeface="Lucida Sans"/>
                <a:sym typeface="Lucida Sans"/>
              </a:rPr>
              <a:t>Mi.Reinders@ggzingeest.nl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64AA90-4761-4C7F-ABE1-1E2ED6698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1224000"/>
            <a:ext cx="8612550" cy="3744000"/>
          </a:xfrm>
        </p:spPr>
        <p:txBody>
          <a:bodyPr/>
          <a:lstStyle/>
          <a:p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endParaRPr lang="nl-NL" sz="4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39307B6-5B23-44B1-88E3-C9072DC009B6}"/>
              </a:ext>
            </a:extLst>
          </p:cNvPr>
          <p:cNvSpPr txBox="1"/>
          <p:nvPr/>
        </p:nvSpPr>
        <p:spPr>
          <a:xfrm>
            <a:off x="1016000" y="731550"/>
            <a:ext cx="711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i="1" dirty="0">
                <a:solidFill>
                  <a:srgbClr val="C6168D"/>
                </a:solidFill>
                <a:latin typeface="Lucida Sans"/>
              </a:rPr>
              <a:t>Kansrijke hulp</a:t>
            </a:r>
            <a:r>
              <a:rPr lang="nl-NL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A0BDAB4-77BA-44D0-A31B-F1AB2A10D9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Een volgende stap?</a:t>
            </a:r>
          </a:p>
          <a:p>
            <a:endParaRPr lang="nl-NL" dirty="0"/>
          </a:p>
          <a:p>
            <a:r>
              <a:rPr lang="nl-NL" dirty="0"/>
              <a:t>Wees eerlijk als je professionele twijfels hebt.</a:t>
            </a:r>
          </a:p>
          <a:p>
            <a:r>
              <a:rPr lang="nl-NL" dirty="0"/>
              <a:t>Wat is realistische hulp?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BBFEF20-0A0B-4E85-AC72-B2CE9AC8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Professionele afweging</a:t>
            </a:r>
          </a:p>
        </p:txBody>
      </p:sp>
    </p:spTree>
    <p:extLst>
      <p:ext uri="{BB962C8B-B14F-4D97-AF65-F5344CB8AC3E}">
        <p14:creationId xmlns:p14="http://schemas.microsoft.com/office/powerpoint/2010/main" val="326608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BCC1524E-7460-48A2-8EFF-223C3624B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3731" indent="0">
              <a:buNone/>
            </a:pPr>
            <a:r>
              <a:rPr lang="nl-NL" dirty="0"/>
              <a:t>Volgens de collega’s op mijn werkplek*:</a:t>
            </a:r>
          </a:p>
          <a:p>
            <a:endParaRPr lang="nl-NL" dirty="0"/>
          </a:p>
          <a:p>
            <a:r>
              <a:rPr lang="nl-NL" dirty="0"/>
              <a:t>No show</a:t>
            </a:r>
          </a:p>
          <a:p>
            <a:r>
              <a:rPr lang="nl-NL" dirty="0"/>
              <a:t>Meerdere voorgaande therapieën zonder resultaat</a:t>
            </a:r>
          </a:p>
          <a:p>
            <a:r>
              <a:rPr lang="nl-NL" dirty="0"/>
              <a:t>Vage hulpvraag</a:t>
            </a:r>
          </a:p>
          <a:p>
            <a:r>
              <a:rPr lang="nl-NL" dirty="0"/>
              <a:t>De hulpvraag is vooral van een ander dan de patiënt.</a:t>
            </a:r>
          </a:p>
          <a:p>
            <a:r>
              <a:rPr lang="nl-NL" dirty="0"/>
              <a:t>Veel psychosociale problematiek</a:t>
            </a:r>
          </a:p>
          <a:p>
            <a:r>
              <a:rPr lang="nl-NL" dirty="0"/>
              <a:t>Meer dan drie jaar in behandeling met hooguit minimale vooruitgang / stagnatie.</a:t>
            </a:r>
          </a:p>
          <a:p>
            <a:r>
              <a:rPr lang="nl-NL" dirty="0"/>
              <a:t>Een moeizame relatie.</a:t>
            </a:r>
          </a:p>
          <a:p>
            <a:endParaRPr lang="nl-NL" dirty="0"/>
          </a:p>
          <a:p>
            <a:pPr marL="133731" indent="0">
              <a:buNone/>
            </a:pPr>
            <a:r>
              <a:rPr lang="nl-NL" dirty="0"/>
              <a:t>* </a:t>
            </a:r>
            <a:r>
              <a:rPr lang="nl-NL" sz="1600" dirty="0"/>
              <a:t>kan op andere werkplekken heel anders liggen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9C38966-51A4-415B-AA2D-C7EC2151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78001"/>
            <a:ext cx="8060100" cy="484778"/>
          </a:xfrm>
        </p:spPr>
        <p:txBody>
          <a:bodyPr/>
          <a:lstStyle/>
          <a:p>
            <a:pPr algn="ctr"/>
            <a:r>
              <a:rPr lang="nl-NL" sz="3200" dirty="0"/>
              <a:t>Voorspellers van weinig kansrijke therapieën?</a:t>
            </a:r>
          </a:p>
        </p:txBody>
      </p:sp>
    </p:spTree>
    <p:extLst>
      <p:ext uri="{BB962C8B-B14F-4D97-AF65-F5344CB8AC3E}">
        <p14:creationId xmlns:p14="http://schemas.microsoft.com/office/powerpoint/2010/main" val="235278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3600" y="457359"/>
            <a:ext cx="7092000" cy="5220000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Verreweg de meeste patiënten begrijpen dat een therapie niet eeuwig kan duren.</a:t>
            </a:r>
          </a:p>
          <a:p>
            <a:pPr marL="133731" indent="0">
              <a:buNone/>
            </a:pPr>
            <a:r>
              <a:rPr lang="nl-NL" sz="1800" dirty="0"/>
              <a:t>Of dat we over moeten stappen van therapie op genezing naar chronische zorg.</a:t>
            </a:r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Zij reageren begripvol als het beëindigen van de therapie ter sprake komt.</a:t>
            </a:r>
          </a:p>
          <a:p>
            <a:pPr marL="133731" indent="0">
              <a:buNone/>
            </a:pPr>
            <a:r>
              <a:rPr lang="nl-NL" sz="1800" dirty="0"/>
              <a:t>Vaak hebben patiënten ook al het idee dat het tijd wordt om te stoppen.</a:t>
            </a:r>
          </a:p>
          <a:p>
            <a:pPr marL="133731" indent="0">
              <a:buNone/>
            </a:pPr>
            <a:endParaRPr lang="nl-NL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Moeizaam te beëindigen therapieën</a:t>
            </a:r>
          </a:p>
        </p:txBody>
      </p:sp>
      <p:pic>
        <p:nvPicPr>
          <p:cNvPr id="1026" name="Picture 2" descr="Download Thumbs Up Hand Sign Emoji | Emoji Island">
            <a:extLst>
              <a:ext uri="{FF2B5EF4-FFF2-40B4-BE49-F238E27FC236}">
                <a16:creationId xmlns:a16="http://schemas.microsoft.com/office/drawing/2014/main" id="{370987FB-3F77-4893-9ABD-952FBC58D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7" y="250062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110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000" y="1063898"/>
            <a:ext cx="7092000" cy="5220000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Maar in enkele gevallen lukt het niet om tot een afronding te komen, terwijl de sessies niet bijdragen aan betere levens- omstandigheden van de patiënt.</a:t>
            </a:r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Het blijkt extreem lastig de therapie af te ronden.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Moeizaam te beëindigen therapieën</a:t>
            </a:r>
          </a:p>
        </p:txBody>
      </p:sp>
      <p:pic>
        <p:nvPicPr>
          <p:cNvPr id="8196" name="Picture 4" descr="Rondom">
            <a:extLst>
              <a:ext uri="{FF2B5EF4-FFF2-40B4-BE49-F238E27FC236}">
                <a16:creationId xmlns:a16="http://schemas.microsoft.com/office/drawing/2014/main" id="{CADCE518-6FEA-4E01-8C77-EB198F194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3" y="2702348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71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200" y="1026160"/>
            <a:ext cx="7004960" cy="5044378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Je kan de situatie beschouwen als een belangenconflict tussen patiënt en therapeut.</a:t>
            </a:r>
          </a:p>
          <a:p>
            <a:endParaRPr lang="nl-NL" sz="1800" dirty="0"/>
          </a:p>
          <a:p>
            <a:r>
              <a:rPr lang="nl-NL" sz="1800" dirty="0"/>
              <a:t>Het belang van de patiënt: in therapie blijven. Bij dezelfde (aardige) therapeut.</a:t>
            </a:r>
          </a:p>
          <a:p>
            <a:endParaRPr lang="nl-NL" sz="1800" dirty="0"/>
          </a:p>
          <a:p>
            <a:r>
              <a:rPr lang="nl-NL" sz="1800" dirty="0"/>
              <a:t>Het belang van de therapeut: </a:t>
            </a:r>
          </a:p>
          <a:p>
            <a:pPr lvl="1"/>
            <a:r>
              <a:rPr lang="nl-NL" sz="1800" dirty="0"/>
              <a:t>korte wachtlijsten, doorstroom, stoppen met therapieën die geen toegevoegde waarde hebben (in de ogen van de therapeut) zodat andere patiënten aan bod kunnen komen.</a:t>
            </a:r>
          </a:p>
          <a:p>
            <a:pPr lvl="1"/>
            <a:r>
              <a:rPr lang="nl-NL" sz="1800" dirty="0"/>
              <a:t>Therapeut denkt dat een andere aanpak beter werkt.</a:t>
            </a:r>
          </a:p>
          <a:p>
            <a:pPr marL="133731" indent="0">
              <a:buNone/>
            </a:pPr>
            <a:r>
              <a:rPr lang="nl-NL" sz="1800" dirty="0"/>
              <a:t>   </a:t>
            </a:r>
          </a:p>
          <a:p>
            <a:pPr marL="133731" indent="0">
              <a:buNone/>
            </a:pPr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Belangen conflict.</a:t>
            </a:r>
          </a:p>
        </p:txBody>
      </p:sp>
    </p:spTree>
    <p:extLst>
      <p:ext uri="{BB962C8B-B14F-4D97-AF65-F5344CB8AC3E}">
        <p14:creationId xmlns:p14="http://schemas.microsoft.com/office/powerpoint/2010/main" val="3199775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199" y="1026159"/>
            <a:ext cx="7004960" cy="5044378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Deze patiënten zijn </a:t>
            </a:r>
            <a:r>
              <a:rPr lang="nl-NL" sz="1800" dirty="0" err="1"/>
              <a:t>o.h.a</a:t>
            </a:r>
            <a:r>
              <a:rPr lang="nl-NL" sz="1800" dirty="0"/>
              <a:t>. erg goed in het verdedigen van hun belangen.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Respect !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Belangen conflict.</a:t>
            </a:r>
          </a:p>
        </p:txBody>
      </p:sp>
      <p:pic>
        <p:nvPicPr>
          <p:cNvPr id="9218" name="Picture 2" descr="Een Zwarte Band Geïsoleerd Op Wit Royalty-Vrije Foto, Plaatjes, Beelden En  Stock Fotografie. Image 17119518.">
            <a:extLst>
              <a:ext uri="{FF2B5EF4-FFF2-40B4-BE49-F238E27FC236}">
                <a16:creationId xmlns:a16="http://schemas.microsoft.com/office/drawing/2014/main" id="{BFC03E80-C2BE-4DCF-AEDE-67C13A286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42" y="2688272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383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199" y="1026159"/>
            <a:ext cx="7004960" cy="5044378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Bij het belangen conflict kijk je niet meer naar de inhoud van de therapie maar naar het proces.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Voorbeeld:</a:t>
            </a:r>
          </a:p>
          <a:p>
            <a:pPr marL="133731" indent="0">
              <a:buNone/>
            </a:pPr>
            <a:r>
              <a:rPr lang="nl-NL" sz="1800" dirty="0"/>
              <a:t>Patiënt zegt: “ik kan niet zonder uw hulp want u bent de enige die mij begrijpt.”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Inhoud: </a:t>
            </a:r>
          </a:p>
          <a:p>
            <a:pPr marL="133731" indent="0">
              <a:buNone/>
            </a:pPr>
            <a:r>
              <a:rPr lang="nl-NL" sz="1800" dirty="0"/>
              <a:t>patiënt voelt zich verloren zonder de hulp die hij nu krijgt.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Proces: </a:t>
            </a:r>
          </a:p>
          <a:p>
            <a:pPr marL="133731" indent="0">
              <a:buNone/>
            </a:pPr>
            <a:r>
              <a:rPr lang="nl-NL" sz="1800" dirty="0"/>
              <a:t>wat gebeurt er tussen patiënt en therapeut, nl. patiënt probeert therapeut over te halen door te gaan.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Belangen conflict - intermezzo.</a:t>
            </a:r>
          </a:p>
        </p:txBody>
      </p:sp>
    </p:spTree>
    <p:extLst>
      <p:ext uri="{BB962C8B-B14F-4D97-AF65-F5344CB8AC3E}">
        <p14:creationId xmlns:p14="http://schemas.microsoft.com/office/powerpoint/2010/main" val="1559827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199" y="1026159"/>
            <a:ext cx="7004960" cy="5044378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Complimenten aan de therapeut 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Wanhoop etaleren, suïcidale uitingen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Boos worden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Negeren van de therapeut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Aandragen van steeds nieuwe problemen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Derden mobiliseren zoals huisarts of familie</a:t>
            </a:r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Je moet helpen (veteranen wet)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961040" cy="490538"/>
          </a:xfrm>
        </p:spPr>
        <p:txBody>
          <a:bodyPr/>
          <a:lstStyle/>
          <a:p>
            <a:r>
              <a:rPr lang="nl-NL" sz="3200" dirty="0"/>
              <a:t>Hoe verdedigen patiënten hun belang?</a:t>
            </a:r>
          </a:p>
        </p:txBody>
      </p:sp>
    </p:spTree>
    <p:extLst>
      <p:ext uri="{BB962C8B-B14F-4D97-AF65-F5344CB8AC3E}">
        <p14:creationId xmlns:p14="http://schemas.microsoft.com/office/powerpoint/2010/main" val="1041527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3600" y="457359"/>
            <a:ext cx="7092000" cy="5220000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r>
              <a:rPr lang="nl-NL" sz="1800" dirty="0"/>
              <a:t>In harmonie met patiënt tot een oplossing willen komen.</a:t>
            </a:r>
          </a:p>
          <a:p>
            <a:pPr marL="133731" indent="0">
              <a:buNone/>
            </a:pPr>
            <a:endParaRPr lang="nl-NL" sz="1800" dirty="0"/>
          </a:p>
          <a:p>
            <a:r>
              <a:rPr lang="nl-NL" sz="1800" dirty="0"/>
              <a:t>Het niet kunnen verdragen van boosheid, conflict, dreiging van suïcide of dreiging van een klacht.</a:t>
            </a:r>
          </a:p>
          <a:p>
            <a:endParaRPr lang="nl-NL" sz="1800" dirty="0"/>
          </a:p>
          <a:p>
            <a:r>
              <a:rPr lang="nl-NL" sz="1800" dirty="0"/>
              <a:t>Niet kunnen opgeven.</a:t>
            </a:r>
          </a:p>
          <a:p>
            <a:endParaRPr lang="nl-NL" sz="1800" dirty="0"/>
          </a:p>
          <a:p>
            <a:r>
              <a:rPr lang="nl-NL" sz="1800" dirty="0"/>
              <a:t>Opnieuw en opnieuw de casus bekijken en nog niet geprobeerde mogelijkheden ontdekken.</a:t>
            </a:r>
          </a:p>
          <a:p>
            <a:endParaRPr lang="nl-NL" sz="1800" dirty="0"/>
          </a:p>
          <a:p>
            <a:r>
              <a:rPr lang="nl-NL" sz="1800" dirty="0"/>
              <a:t>Niet duidelijk zijn over een einddatum.</a:t>
            </a:r>
          </a:p>
          <a:p>
            <a:endParaRPr lang="nl-NL" sz="1800" dirty="0"/>
          </a:p>
          <a:p>
            <a:r>
              <a:rPr lang="nl-NL" sz="1800" dirty="0"/>
              <a:t>Onvoorbereid (zonder plan) het gesprek in gaan ( = onderschatten van de patiënt)</a:t>
            </a:r>
          </a:p>
          <a:p>
            <a:endParaRPr lang="nl-NL" sz="1800" dirty="0"/>
          </a:p>
          <a:p>
            <a:r>
              <a:rPr lang="nl-NL" sz="1800" dirty="0"/>
              <a:t>Niet anticiperen op problemen die zich kunnen gaan voordoen bij het plan</a:t>
            </a:r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Valkuilen van de therapeut.</a:t>
            </a:r>
          </a:p>
        </p:txBody>
      </p:sp>
    </p:spTree>
    <p:extLst>
      <p:ext uri="{BB962C8B-B14F-4D97-AF65-F5344CB8AC3E}">
        <p14:creationId xmlns:p14="http://schemas.microsoft.com/office/powerpoint/2010/main" val="1062598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9534" y="1200309"/>
            <a:ext cx="7592465" cy="5067142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Hoe zorgt de patiënt er voor dat hij of zij in therapie kan blijven?</a:t>
            </a:r>
          </a:p>
          <a:p>
            <a:pPr marL="476631" indent="-342900">
              <a:buFont typeface="+mj-lt"/>
              <a:buAutoNum type="arabicPeriod"/>
            </a:pPr>
            <a:endParaRPr lang="nl-NL" sz="1800" dirty="0"/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Wat is de valkuil van de therapeut?</a:t>
            </a:r>
          </a:p>
          <a:p>
            <a:pPr marL="476631" indent="-342900">
              <a:buFont typeface="+mj-lt"/>
              <a:buAutoNum type="arabicPeriod"/>
            </a:pPr>
            <a:endParaRPr lang="nl-NL" sz="1800" dirty="0"/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Met wat voor plan gaat de therapeut het beëindigen van de therapie bespreken of aanpakken?</a:t>
            </a:r>
          </a:p>
          <a:p>
            <a:pPr marL="476631" indent="-342900">
              <a:buFont typeface="+mj-lt"/>
              <a:buAutoNum type="arabicPeriod"/>
            </a:pPr>
            <a:endParaRPr lang="nl-NL" sz="1800" dirty="0"/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Welke reactie kan je van de patiënt verwachten (anticiperen)?</a:t>
            </a:r>
          </a:p>
          <a:p>
            <a:pPr marL="476631" indent="-342900">
              <a:buFont typeface="+mj-lt"/>
              <a:buAutoNum type="arabicPeriod"/>
            </a:pPr>
            <a:endParaRPr lang="nl-NL" sz="1800" dirty="0"/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Hoe ga je daarmee om?</a:t>
            </a:r>
          </a:p>
          <a:p>
            <a:pPr marL="476631" indent="-342900">
              <a:buFont typeface="+mj-lt"/>
              <a:buAutoNum type="arabicPeriod"/>
            </a:pPr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475" y="331425"/>
            <a:ext cx="7402240" cy="1240200"/>
          </a:xfrm>
        </p:spPr>
        <p:txBody>
          <a:bodyPr/>
          <a:lstStyle/>
          <a:p>
            <a:pPr algn="ctr"/>
            <a:r>
              <a:rPr lang="nl-NL" sz="3200" dirty="0"/>
              <a:t>Aankaarten van stagnatie: </a:t>
            </a:r>
            <a:br>
              <a:rPr lang="nl-NL" sz="3200" dirty="0"/>
            </a:br>
            <a:r>
              <a:rPr lang="nl-NL" sz="3200" dirty="0"/>
              <a:t>maak een plan.</a:t>
            </a:r>
          </a:p>
        </p:txBody>
      </p:sp>
    </p:spTree>
    <p:extLst>
      <p:ext uri="{BB962C8B-B14F-4D97-AF65-F5344CB8AC3E}">
        <p14:creationId xmlns:p14="http://schemas.microsoft.com/office/powerpoint/2010/main" val="77429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0857B-CDED-48E6-BD38-A9A2E7886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Verwondering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17A044-624E-4FF8-9C8E-AE153A5A8A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3731" indent="0">
              <a:buNone/>
            </a:pPr>
            <a:endParaRPr lang="nl-NL" dirty="0"/>
          </a:p>
          <a:p>
            <a:pPr marL="133731" indent="0">
              <a:buNone/>
            </a:pPr>
            <a:endParaRPr lang="nl-NL" dirty="0"/>
          </a:p>
          <a:p>
            <a:pPr marL="133731" indent="0" algn="ctr">
              <a:buNone/>
            </a:pPr>
            <a:r>
              <a:rPr lang="nl-NL" dirty="0"/>
              <a:t>Waarom gaan therapeuten en cliënten door met een behandeling of aanpak die  weinig (meer) oplevert?</a:t>
            </a:r>
          </a:p>
        </p:txBody>
      </p:sp>
    </p:spTree>
    <p:extLst>
      <p:ext uri="{BB962C8B-B14F-4D97-AF65-F5344CB8AC3E}">
        <p14:creationId xmlns:p14="http://schemas.microsoft.com/office/powerpoint/2010/main" val="3919498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3425" y="457358"/>
            <a:ext cx="7582175" cy="5740241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Vraag de patiënt of hij (substantiële) vooruitgang ziet.</a:t>
            </a:r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Wat is een reëel doel (op basis van de geschiedenis van de patiënt). </a:t>
            </a:r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Is er een kansrijk alternatief?</a:t>
            </a:r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Wees eerlijk over het ontbreken van de mogelijkheden (op dit moment bij jou).</a:t>
            </a:r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Sprankje hoop?</a:t>
            </a:r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Zorg voor rugdekking (team, huisarts).</a:t>
            </a:r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Zorg voor een buddy (steun en consultatie).</a:t>
            </a:r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Betrek de familie.</a:t>
            </a:r>
          </a:p>
          <a:p>
            <a:pPr marL="476631" indent="-342900">
              <a:buFont typeface="+mj-lt"/>
              <a:buAutoNum type="arabicPeriod"/>
            </a:pPr>
            <a:r>
              <a:rPr lang="nl-NL" sz="1800" dirty="0"/>
              <a:t>Werk vanuit je professionele overtuiging. En standaards.</a:t>
            </a:r>
          </a:p>
          <a:p>
            <a:pPr marL="133731" indent="0">
              <a:buNone/>
            </a:pPr>
            <a:endParaRPr lang="nl-NL" sz="1800" dirty="0"/>
          </a:p>
          <a:p>
            <a:pPr marL="476631" indent="-342900">
              <a:buFont typeface="+mj-lt"/>
              <a:buAutoNum type="arabicPeriod"/>
            </a:pPr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Tips.</a:t>
            </a:r>
          </a:p>
        </p:txBody>
      </p:sp>
    </p:spTree>
    <p:extLst>
      <p:ext uri="{BB962C8B-B14F-4D97-AF65-F5344CB8AC3E}">
        <p14:creationId xmlns:p14="http://schemas.microsoft.com/office/powerpoint/2010/main" val="192632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457359"/>
            <a:ext cx="7744100" cy="5438616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r>
              <a:rPr lang="nl-NL" sz="1800" dirty="0"/>
              <a:t>Probleem: einde van de therapie blijft vaag. Er is ogenschijnlijk overeenstemming tot stoppen, maar het komt er niet van.</a:t>
            </a:r>
          </a:p>
          <a:p>
            <a:endParaRPr lang="nl-NL" sz="1800" dirty="0"/>
          </a:p>
          <a:p>
            <a:r>
              <a:rPr lang="nl-NL" sz="1800" dirty="0"/>
              <a:t>Plan a.: therapeut gaat datum noemen.</a:t>
            </a:r>
          </a:p>
          <a:p>
            <a:endParaRPr lang="nl-NL" sz="1800" dirty="0"/>
          </a:p>
          <a:p>
            <a:r>
              <a:rPr lang="nl-NL" sz="1800" dirty="0"/>
              <a:t>Anticiperen: de te verwachten reactie van patiënt: zij zal nieuwe probleemgebieden naar voren brengen die ook nog behandeling behoeven.</a:t>
            </a:r>
          </a:p>
          <a:p>
            <a:endParaRPr lang="nl-NL" sz="1800" dirty="0"/>
          </a:p>
          <a:p>
            <a:r>
              <a:rPr lang="nl-NL" sz="1800" dirty="0"/>
              <a:t>Anticiperen: valkuil van de therapeut, empathisch doorvragen op de nieuwe probleemgebieden.</a:t>
            </a:r>
          </a:p>
          <a:p>
            <a:endParaRPr lang="nl-NL" sz="1800" dirty="0"/>
          </a:p>
          <a:p>
            <a:r>
              <a:rPr lang="nl-NL" sz="1800" dirty="0"/>
              <a:t>Plan b.: niet doorvragen op nieuwe probleemgebieden, mogelijk kort reageren ( bv ‘het zit u niet mee in het leven’) en sthenisch doorgaan op de afgesproken datum.</a:t>
            </a:r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Voorbeeld van een plan - 1.</a:t>
            </a:r>
          </a:p>
        </p:txBody>
      </p:sp>
    </p:spTree>
    <p:extLst>
      <p:ext uri="{BB962C8B-B14F-4D97-AF65-F5344CB8AC3E}">
        <p14:creationId xmlns:p14="http://schemas.microsoft.com/office/powerpoint/2010/main" val="2620294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457359"/>
            <a:ext cx="8164875" cy="5220000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r>
              <a:rPr lang="nl-NL" sz="1800" dirty="0"/>
              <a:t>Casus: patiënte met recidiverende hypochondere klachten</a:t>
            </a:r>
          </a:p>
          <a:p>
            <a:endParaRPr lang="nl-NL" sz="1800" dirty="0"/>
          </a:p>
          <a:p>
            <a:r>
              <a:rPr lang="nl-NL" sz="1800" dirty="0"/>
              <a:t>Probleem: patiënte heeft het gevoel dat ze niet zonder rugdekking van de  therapeut kan. Brengt steeds nieuwe vragen naar voren </a:t>
            </a:r>
            <a:r>
              <a:rPr lang="nl-NL" sz="1800" dirty="0" err="1"/>
              <a:t>oa</a:t>
            </a:r>
            <a:r>
              <a:rPr lang="nl-NL" sz="1800" dirty="0"/>
              <a:t>. voor collega’s rond medicatie om vervolgens eindeloos te twijfelen.</a:t>
            </a:r>
          </a:p>
          <a:p>
            <a:pPr marL="133731" indent="0">
              <a:buNone/>
            </a:pPr>
            <a:endParaRPr lang="nl-NL" sz="1800" dirty="0"/>
          </a:p>
          <a:p>
            <a:r>
              <a:rPr lang="nl-NL" sz="1800" dirty="0"/>
              <a:t>Plan a: Vooraf met collega overleggen dat we niet ingaan op nieuwe vraag om medicatie.</a:t>
            </a:r>
          </a:p>
          <a:p>
            <a:endParaRPr lang="nl-NL" sz="1800" dirty="0"/>
          </a:p>
          <a:p>
            <a:r>
              <a:rPr lang="nl-NL" sz="1800" dirty="0"/>
              <a:t>Anticiperen: patiënte mailt aan collega met verzoek om afspraak.</a:t>
            </a:r>
          </a:p>
          <a:p>
            <a:endParaRPr lang="nl-NL" sz="1800" dirty="0"/>
          </a:p>
          <a:p>
            <a:r>
              <a:rPr lang="nl-NL" sz="1800" dirty="0"/>
              <a:t>Plan b: wijzen op medicatie beleid (nu niet veranderen) en </a:t>
            </a:r>
            <a:r>
              <a:rPr lang="nl-NL" sz="1800"/>
              <a:t>geen afspraak maken..</a:t>
            </a:r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Voorbeeld van een plan - 2.</a:t>
            </a:r>
          </a:p>
        </p:txBody>
      </p:sp>
    </p:spTree>
    <p:extLst>
      <p:ext uri="{BB962C8B-B14F-4D97-AF65-F5344CB8AC3E}">
        <p14:creationId xmlns:p14="http://schemas.microsoft.com/office/powerpoint/2010/main" val="4031334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r>
              <a:rPr lang="nl-NL" sz="1800" dirty="0"/>
              <a:t>Email: Mi.Reinders@ggzingeest.nl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Vragen of slotopmerkingen?</a:t>
            </a:r>
          </a:p>
        </p:txBody>
      </p:sp>
      <p:pic>
        <p:nvPicPr>
          <p:cNvPr id="1026" name="Picture 2" descr="Buurtwarmte Paddepoel? Antwoord op veelgestelde vragen | Paddepoel energiek">
            <a:extLst>
              <a:ext uri="{FF2B5EF4-FFF2-40B4-BE49-F238E27FC236}">
                <a16:creationId xmlns:a16="http://schemas.microsoft.com/office/drawing/2014/main" id="{8195B00B-9B33-433F-B7A5-57899B145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80" y="1178560"/>
            <a:ext cx="5938160" cy="308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15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0857B-CDED-48E6-BD38-A9A2E7886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60000"/>
            <a:ext cx="7555275" cy="490538"/>
          </a:xfrm>
        </p:spPr>
        <p:txBody>
          <a:bodyPr/>
          <a:lstStyle/>
          <a:p>
            <a:br>
              <a:rPr lang="nl-NL" dirty="0"/>
            </a:br>
            <a:r>
              <a:rPr lang="nl-NL" dirty="0"/>
              <a:t>Wat mag de client verwachten</a:t>
            </a:r>
            <a:br>
              <a:rPr lang="nl-NL" dirty="0"/>
            </a:br>
            <a:r>
              <a:rPr lang="nl-NL" dirty="0"/>
              <a:t>van de hulpverlener?: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17A044-624E-4FF8-9C8E-AE153A5A8A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3731" indent="0">
              <a:buNone/>
            </a:pPr>
            <a:endParaRPr lang="nl-NL" dirty="0"/>
          </a:p>
          <a:p>
            <a:pPr marL="1048131" lvl="1" indent="-457200">
              <a:buAutoNum type="arabicPeriod"/>
            </a:pPr>
            <a:endParaRPr lang="nl-NL" dirty="0"/>
          </a:p>
          <a:p>
            <a:pPr marL="1048131" lvl="1" indent="-457200">
              <a:buAutoNum type="arabicPeriod"/>
            </a:pPr>
            <a:endParaRPr lang="nl-NL" dirty="0"/>
          </a:p>
          <a:p>
            <a:pPr marL="1048131" lvl="1" indent="-457200">
              <a:buAutoNum type="arabicPeriod"/>
            </a:pPr>
            <a:r>
              <a:rPr lang="nl-NL" dirty="0"/>
              <a:t>De wil om te helpen.</a:t>
            </a:r>
          </a:p>
          <a:p>
            <a:pPr marL="1048131" lvl="1" indent="-457200">
              <a:buFont typeface="+mj-lt"/>
              <a:buAutoNum type="arabicPeriod"/>
            </a:pPr>
            <a:endParaRPr lang="nl-NL" dirty="0"/>
          </a:p>
          <a:p>
            <a:pPr marL="1048131" lvl="1" indent="-457200">
              <a:buAutoNum type="arabicPeriod"/>
            </a:pPr>
            <a:r>
              <a:rPr lang="nl-NL" dirty="0"/>
              <a:t>Hoop op verandering </a:t>
            </a:r>
          </a:p>
          <a:p>
            <a:pPr marL="1048131" lvl="1" indent="-457200">
              <a:buFont typeface="+mj-lt"/>
              <a:buAutoNum type="arabicPeriod"/>
            </a:pPr>
            <a:endParaRPr lang="nl-NL" dirty="0"/>
          </a:p>
          <a:p>
            <a:pPr marL="1048131" lvl="1" indent="-457200">
              <a:buAutoNum type="arabicPeriod"/>
            </a:pPr>
            <a:r>
              <a:rPr lang="nl-NL" dirty="0"/>
              <a:t>Een reëel plan. </a:t>
            </a:r>
          </a:p>
          <a:p>
            <a:pPr marL="1048131" lvl="1" indent="-457200">
              <a:buAutoNum type="arabicPeriod"/>
            </a:pPr>
            <a:endParaRPr lang="nl-NL" dirty="0"/>
          </a:p>
          <a:p>
            <a:pPr marL="1048131" lvl="1" indent="-457200">
              <a:buAutoNum type="arabicPeriod"/>
            </a:pPr>
            <a:endParaRPr lang="nl-NL" dirty="0"/>
          </a:p>
          <a:p>
            <a:pPr marL="1048131" lvl="1" indent="-457200">
              <a:buAutoNum type="arabicPeriod"/>
            </a:pPr>
            <a:endParaRPr lang="nl-NL" dirty="0"/>
          </a:p>
          <a:p>
            <a:pPr marL="590931" lvl="1" indent="0">
              <a:buNone/>
            </a:pPr>
            <a:endParaRPr lang="nl-NL" dirty="0"/>
          </a:p>
          <a:p>
            <a:pPr marL="13373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025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>
            <a:spLocks noGrp="1"/>
          </p:cNvSpPr>
          <p:nvPr>
            <p:ph type="body" idx="1"/>
          </p:nvPr>
        </p:nvSpPr>
        <p:spPr>
          <a:xfrm>
            <a:off x="360000" y="1259999"/>
            <a:ext cx="70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endParaRPr sz="1800" dirty="0"/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r>
              <a:rPr lang="nl-NL" sz="1800" dirty="0"/>
              <a:t>Wanneer maak je een stap in de keten, </a:t>
            </a:r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endParaRPr lang="nl-NL" sz="1800" dirty="0"/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r>
              <a:rPr lang="nl-NL" sz="1800" dirty="0"/>
              <a:t>bv. van ene curatieve (herstelgerichte) aanpak </a:t>
            </a:r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r>
              <a:rPr lang="nl-NL" sz="1800" dirty="0"/>
              <a:t>Naar chronische zorg</a:t>
            </a:r>
            <a:endParaRPr sz="1800" dirty="0"/>
          </a:p>
        </p:txBody>
      </p:sp>
      <p:sp>
        <p:nvSpPr>
          <p:cNvPr id="55" name="Google Shape;55;p2"/>
          <p:cNvSpPr txBox="1">
            <a:spLocks noGrp="1"/>
          </p:cNvSpPr>
          <p:nvPr>
            <p:ph type="title"/>
          </p:nvPr>
        </p:nvSpPr>
        <p:spPr>
          <a:xfrm>
            <a:off x="360000" y="360000"/>
            <a:ext cx="7092000" cy="49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 dirty="0"/>
              <a:t>Stappen in de keten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55309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>
            <a:spLocks noGrp="1"/>
          </p:cNvSpPr>
          <p:nvPr>
            <p:ph type="body" idx="1"/>
          </p:nvPr>
        </p:nvSpPr>
        <p:spPr>
          <a:xfrm>
            <a:off x="360000" y="1259999"/>
            <a:ext cx="70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endParaRPr sz="1800" dirty="0"/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r>
              <a:rPr lang="nl-NL" sz="1800" dirty="0"/>
              <a:t> </a:t>
            </a:r>
            <a:r>
              <a:rPr lang="nl-NL" sz="1800" b="1" dirty="0"/>
              <a:t>Duidelijke doelen</a:t>
            </a:r>
            <a:r>
              <a:rPr lang="nl-NL" sz="1800" dirty="0"/>
              <a:t>.</a:t>
            </a:r>
          </a:p>
          <a:p>
            <a:pPr marL="904495" lvl="1" indent="-285750">
              <a:buFont typeface="Wingdings" panose="05000000000000000000" pitchFamily="2" charset="2"/>
              <a:buChar char="Ø"/>
            </a:pPr>
            <a:r>
              <a:rPr lang="nl-NL" sz="1800" dirty="0"/>
              <a:t> Als je niet wil waar je heen wil, weet je niet dat je verdwaald bent.</a:t>
            </a:r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endParaRPr lang="nl-NL" sz="1800" dirty="0"/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r>
              <a:rPr lang="nl-NL" sz="1800" b="1" dirty="0"/>
              <a:t>Haalbare, realistische doelen.</a:t>
            </a:r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endParaRPr lang="nl-NL" sz="1800" dirty="0"/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r>
              <a:rPr lang="nl-NL" sz="1800" b="1" dirty="0"/>
              <a:t>Meten en evalueren.</a:t>
            </a:r>
          </a:p>
          <a:p>
            <a:pPr marL="904495" lvl="1" indent="-285750" algn="l" rtl="0">
              <a:spcBef>
                <a:spcPts val="360"/>
              </a:spcBef>
              <a:spcAft>
                <a:spcPts val="0"/>
              </a:spcAft>
              <a:buSzPts val="1494"/>
              <a:buFont typeface="Wingdings" panose="05000000000000000000" pitchFamily="2" charset="2"/>
              <a:buChar char="Ø"/>
            </a:pPr>
            <a:r>
              <a:rPr lang="nl-NL" sz="1800" dirty="0"/>
              <a:t>Op gepaste tijden evaluaties inplannen.</a:t>
            </a:r>
          </a:p>
          <a:p>
            <a:pPr marL="904495" lvl="1" indent="-285750" algn="l" rtl="0">
              <a:spcBef>
                <a:spcPts val="360"/>
              </a:spcBef>
              <a:spcAft>
                <a:spcPts val="0"/>
              </a:spcAft>
              <a:buSzPts val="1494"/>
              <a:buFont typeface="Wingdings" panose="05000000000000000000" pitchFamily="2" charset="2"/>
              <a:buChar char="Ø"/>
            </a:pPr>
            <a:r>
              <a:rPr lang="nl-NL" sz="1800" dirty="0"/>
              <a:t>Navraag aan het begin van elke sessie.</a:t>
            </a:r>
          </a:p>
          <a:p>
            <a:pPr marL="904495" lvl="1" indent="-285750" algn="l" rtl="0">
              <a:spcBef>
                <a:spcPts val="360"/>
              </a:spcBef>
              <a:spcAft>
                <a:spcPts val="0"/>
              </a:spcAft>
              <a:buSzPts val="1494"/>
              <a:buFont typeface="Wingdings" panose="05000000000000000000" pitchFamily="2" charset="2"/>
              <a:buChar char="è"/>
            </a:pPr>
            <a:endParaRPr sz="1800" b="1" dirty="0"/>
          </a:p>
        </p:txBody>
      </p:sp>
      <p:sp>
        <p:nvSpPr>
          <p:cNvPr id="55" name="Google Shape;55;p2"/>
          <p:cNvSpPr txBox="1">
            <a:spLocks noGrp="1"/>
          </p:cNvSpPr>
          <p:nvPr>
            <p:ph type="title"/>
          </p:nvPr>
        </p:nvSpPr>
        <p:spPr>
          <a:xfrm>
            <a:off x="360000" y="359999"/>
            <a:ext cx="7092000" cy="89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 dirty="0"/>
              <a:t>Vaststellen van resultaat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404683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>
            <a:spLocks noGrp="1"/>
          </p:cNvSpPr>
          <p:nvPr>
            <p:ph type="body" idx="1"/>
          </p:nvPr>
        </p:nvSpPr>
        <p:spPr>
          <a:xfrm>
            <a:off x="360000" y="1278000"/>
            <a:ext cx="70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r>
              <a:rPr lang="nl-NL" sz="1800" dirty="0"/>
              <a:t> </a:t>
            </a:r>
          </a:p>
          <a:p>
            <a:pPr marL="866775" lvl="1" indent="-248030" algn="l" rtl="0">
              <a:spcBef>
                <a:spcPts val="360"/>
              </a:spcBef>
              <a:spcAft>
                <a:spcPts val="0"/>
              </a:spcAft>
              <a:buSzPts val="1494"/>
              <a:buNone/>
            </a:pPr>
            <a:r>
              <a:rPr lang="nl-NL" sz="1800" dirty="0"/>
              <a:t>Naar een volgende stap.</a:t>
            </a:r>
            <a:endParaRPr sz="1800" dirty="0"/>
          </a:p>
        </p:txBody>
      </p:sp>
      <p:sp>
        <p:nvSpPr>
          <p:cNvPr id="55" name="Google Shape;55;p2"/>
          <p:cNvSpPr txBox="1">
            <a:spLocks noGrp="1"/>
          </p:cNvSpPr>
          <p:nvPr>
            <p:ph type="title"/>
          </p:nvPr>
        </p:nvSpPr>
        <p:spPr>
          <a:xfrm>
            <a:off x="360000" y="360000"/>
            <a:ext cx="7092000" cy="49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 dirty="0"/>
              <a:t>Bij gebrek aan resultaat</a:t>
            </a:r>
            <a:endParaRPr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A0BDAB4-77BA-44D0-A31B-F1AB2A10D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259999"/>
            <a:ext cx="8012475" cy="5220000"/>
          </a:xfrm>
        </p:spPr>
        <p:txBody>
          <a:bodyPr/>
          <a:lstStyle/>
          <a:p>
            <a:r>
              <a:rPr lang="nl-NL" dirty="0"/>
              <a:t>Niet accepteren van blijvende schade of restklachten</a:t>
            </a:r>
          </a:p>
          <a:p>
            <a:endParaRPr lang="nl-NL" dirty="0"/>
          </a:p>
          <a:p>
            <a:r>
              <a:rPr lang="nl-NL" dirty="0"/>
              <a:t>Geen perspectief zien met letsel.</a:t>
            </a:r>
          </a:p>
          <a:p>
            <a:endParaRPr lang="nl-NL" dirty="0"/>
          </a:p>
          <a:p>
            <a:r>
              <a:rPr lang="nl-NL" dirty="0"/>
              <a:t>Valse hoop is beter dan geen hoop.</a:t>
            </a:r>
          </a:p>
          <a:p>
            <a:endParaRPr lang="nl-NL" dirty="0"/>
          </a:p>
          <a:p>
            <a:r>
              <a:rPr lang="nl-NL" dirty="0"/>
              <a:t>Overtuiging dat de juiste therapie nog niet gevonden is.</a:t>
            </a:r>
          </a:p>
          <a:p>
            <a:endParaRPr lang="nl-NL" dirty="0"/>
          </a:p>
          <a:p>
            <a:r>
              <a:rPr lang="nl-NL" dirty="0"/>
              <a:t>Boosheid zit in de weg</a:t>
            </a:r>
          </a:p>
          <a:p>
            <a:endParaRPr lang="nl-NL" dirty="0"/>
          </a:p>
          <a:p>
            <a:r>
              <a:rPr lang="nl-NL" dirty="0"/>
              <a:t>Belangen die in de weg zitten (invaliditeitsuitkering)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BBFEF20-0A0B-4E85-AC72-B2CE9AC8C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78001"/>
            <a:ext cx="7092000" cy="490538"/>
          </a:xfrm>
        </p:spPr>
        <p:txBody>
          <a:bodyPr/>
          <a:lstStyle/>
          <a:p>
            <a:r>
              <a:rPr lang="nl-NL" sz="3200" dirty="0"/>
              <a:t>Redenen voor cliënten:</a:t>
            </a:r>
          </a:p>
        </p:txBody>
      </p:sp>
    </p:spTree>
    <p:extLst>
      <p:ext uri="{BB962C8B-B14F-4D97-AF65-F5344CB8AC3E}">
        <p14:creationId xmlns:p14="http://schemas.microsoft.com/office/powerpoint/2010/main" val="412995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A0BDAB4-77BA-44D0-A31B-F1AB2A10D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259999"/>
            <a:ext cx="7621950" cy="5220000"/>
          </a:xfrm>
        </p:spPr>
        <p:txBody>
          <a:bodyPr/>
          <a:lstStyle/>
          <a:p>
            <a:r>
              <a:rPr lang="nl-NL" sz="2000" dirty="0"/>
              <a:t>Empathie is een probleem.</a:t>
            </a:r>
          </a:p>
          <a:p>
            <a:endParaRPr lang="nl-NL" sz="2000" dirty="0"/>
          </a:p>
          <a:p>
            <a:r>
              <a:rPr lang="nl-NL" sz="2000" dirty="0"/>
              <a:t>Onderschatting van de kenmerken van de aandoening.</a:t>
            </a:r>
          </a:p>
          <a:p>
            <a:endParaRPr lang="nl-NL" sz="2000" dirty="0"/>
          </a:p>
          <a:p>
            <a:r>
              <a:rPr lang="nl-NL" sz="2000" dirty="0"/>
              <a:t>Tot het uiterste willen gaan. Te veel en te lang blijven proberen. The </a:t>
            </a:r>
            <a:r>
              <a:rPr lang="nl-NL" sz="2000" dirty="0" err="1"/>
              <a:t>illusion</a:t>
            </a:r>
            <a:r>
              <a:rPr lang="nl-NL" sz="2000" dirty="0"/>
              <a:t> </a:t>
            </a:r>
            <a:r>
              <a:rPr lang="nl-NL" sz="2000" dirty="0" err="1"/>
              <a:t>that</a:t>
            </a:r>
            <a:r>
              <a:rPr lang="nl-NL" sz="2000" dirty="0"/>
              <a:t> a </a:t>
            </a:r>
            <a:r>
              <a:rPr lang="nl-NL" sz="2000" dirty="0" err="1"/>
              <a:t>good</a:t>
            </a:r>
            <a:r>
              <a:rPr lang="nl-NL" sz="2000" dirty="0"/>
              <a:t> </a:t>
            </a:r>
            <a:r>
              <a:rPr lang="nl-NL" sz="2000" dirty="0" err="1"/>
              <a:t>therapy</a:t>
            </a:r>
            <a:r>
              <a:rPr lang="nl-NL" sz="2000" dirty="0"/>
              <a:t> </a:t>
            </a:r>
            <a:r>
              <a:rPr lang="nl-NL" sz="2000" dirty="0" err="1"/>
              <a:t>protects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patient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ever. </a:t>
            </a:r>
          </a:p>
          <a:p>
            <a:endParaRPr lang="nl-NL" sz="2000" dirty="0"/>
          </a:p>
          <a:p>
            <a:r>
              <a:rPr lang="nl-NL" sz="2000" dirty="0"/>
              <a:t>Zelftwijfel: ik als therapeut heb het niet goede gedaan.</a:t>
            </a:r>
          </a:p>
          <a:p>
            <a:endParaRPr lang="nl-NL" sz="2000" dirty="0"/>
          </a:p>
          <a:p>
            <a:r>
              <a:rPr lang="nl-NL" sz="2000" dirty="0"/>
              <a:t>Overschatting van de impact van de  therapie. Veel andere factoren spelen een cruciale rol bij de </a:t>
            </a:r>
            <a:r>
              <a:rPr lang="nl-NL" sz="2000" dirty="0" err="1"/>
              <a:t>outcome</a:t>
            </a:r>
            <a:r>
              <a:rPr lang="nl-NL" sz="2000" dirty="0"/>
              <a:t>.</a:t>
            </a:r>
          </a:p>
          <a:p>
            <a:pPr marL="133731" indent="0">
              <a:buNone/>
            </a:pPr>
            <a:endParaRPr lang="nl-NL" dirty="0"/>
          </a:p>
          <a:p>
            <a:pPr marL="133731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BBFEF20-0A0B-4E85-AC72-B2CE9AC8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Redenen voor therapeuten</a:t>
            </a:r>
          </a:p>
        </p:txBody>
      </p:sp>
    </p:spTree>
    <p:extLst>
      <p:ext uri="{BB962C8B-B14F-4D97-AF65-F5344CB8AC3E}">
        <p14:creationId xmlns:p14="http://schemas.microsoft.com/office/powerpoint/2010/main" val="30270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7ADCA8E-B5E2-4BEF-9675-52F3AFDCE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200" y="1026160"/>
            <a:ext cx="7004960" cy="5044378"/>
          </a:xfrm>
        </p:spPr>
        <p:txBody>
          <a:bodyPr/>
          <a:lstStyle/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endParaRPr lang="nl-NL" sz="1800" dirty="0"/>
          </a:p>
          <a:p>
            <a:r>
              <a:rPr lang="nl-NL" sz="1800" dirty="0"/>
              <a:t>Verwijten aan de patiënt: manipulatie, </a:t>
            </a:r>
            <a:r>
              <a:rPr lang="nl-NL" sz="1800" dirty="0" err="1"/>
              <a:t>splitting</a:t>
            </a:r>
            <a:r>
              <a:rPr lang="nl-NL" sz="1800" dirty="0"/>
              <a:t>.</a:t>
            </a:r>
          </a:p>
          <a:p>
            <a:endParaRPr lang="nl-NL" sz="1800" dirty="0"/>
          </a:p>
          <a:p>
            <a:r>
              <a:rPr lang="nl-NL" sz="1800" dirty="0"/>
              <a:t>Overdosis medeleven / machteloos gevoel</a:t>
            </a:r>
          </a:p>
          <a:p>
            <a:endParaRPr lang="nl-NL" sz="1800" dirty="0"/>
          </a:p>
          <a:p>
            <a:r>
              <a:rPr lang="nl-NL" sz="1800" dirty="0"/>
              <a:t>Gezucht van de therapeut</a:t>
            </a:r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  <a:p>
            <a:pPr marL="133731" indent="0">
              <a:buNone/>
            </a:pPr>
            <a:endParaRPr lang="nl-NL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5478CA-3084-486E-8DF1-F1CB34F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7402240" cy="490538"/>
          </a:xfrm>
        </p:spPr>
        <p:txBody>
          <a:bodyPr/>
          <a:lstStyle/>
          <a:p>
            <a:r>
              <a:rPr lang="nl-NL" sz="3200" dirty="0"/>
              <a:t>Een teken aan de wand</a:t>
            </a:r>
          </a:p>
        </p:txBody>
      </p:sp>
    </p:spTree>
    <p:extLst>
      <p:ext uri="{BB962C8B-B14F-4D97-AF65-F5344CB8AC3E}">
        <p14:creationId xmlns:p14="http://schemas.microsoft.com/office/powerpoint/2010/main" val="185980107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inGeest">
      <a:dk1>
        <a:srgbClr val="000000"/>
      </a:dk1>
      <a:lt1>
        <a:srgbClr val="FFFFFF"/>
      </a:lt1>
      <a:dk2>
        <a:srgbClr val="C9A500"/>
      </a:dk2>
      <a:lt2>
        <a:srgbClr val="F76500"/>
      </a:lt2>
      <a:accent1>
        <a:srgbClr val="C8007F"/>
      </a:accent1>
      <a:accent2>
        <a:srgbClr val="DE7808"/>
      </a:accent2>
      <a:accent3>
        <a:srgbClr val="00A19B"/>
      </a:accent3>
      <a:accent4>
        <a:srgbClr val="CEA500"/>
      </a:accent4>
      <a:accent5>
        <a:srgbClr val="0096C4"/>
      </a:accent5>
      <a:accent6>
        <a:srgbClr val="A0B819"/>
      </a:accent6>
      <a:hlink>
        <a:srgbClr val="7EA74D"/>
      </a:hlink>
      <a:folHlink>
        <a:srgbClr val="7171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Psycho educatie cursus Omgaan met lichamelijke klachten </Template>
  <TotalTime>7596</TotalTime>
  <Words>1223</Words>
  <Application>Microsoft Office PowerPoint</Application>
  <PresentationFormat>Diavoorstelling (4:3)</PresentationFormat>
  <Paragraphs>308</Paragraphs>
  <Slides>23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8" baseType="lpstr">
      <vt:lpstr>Lucida Sans</vt:lpstr>
      <vt:lpstr>Arial</vt:lpstr>
      <vt:lpstr>Wingdings</vt:lpstr>
      <vt:lpstr>Noto Sans Symbols</vt:lpstr>
      <vt:lpstr>Standaardontwerp</vt:lpstr>
      <vt:lpstr>   </vt:lpstr>
      <vt:lpstr>Verwondering</vt:lpstr>
      <vt:lpstr> Wat mag de client verwachten van de hulpverlener?:</vt:lpstr>
      <vt:lpstr>Stappen in de keten</vt:lpstr>
      <vt:lpstr>Vaststellen van resultaat</vt:lpstr>
      <vt:lpstr>Bij gebrek aan resultaat</vt:lpstr>
      <vt:lpstr>Redenen voor cliënten:</vt:lpstr>
      <vt:lpstr>Redenen voor therapeuten</vt:lpstr>
      <vt:lpstr>Een teken aan de wand</vt:lpstr>
      <vt:lpstr>Professionele afweging</vt:lpstr>
      <vt:lpstr>Voorspellers van weinig kansrijke therapieën?</vt:lpstr>
      <vt:lpstr>Moeizaam te beëindigen therapieën</vt:lpstr>
      <vt:lpstr>Moeizaam te beëindigen therapieën</vt:lpstr>
      <vt:lpstr>Belangen conflict.</vt:lpstr>
      <vt:lpstr>Belangen conflict.</vt:lpstr>
      <vt:lpstr>Belangen conflict - intermezzo.</vt:lpstr>
      <vt:lpstr>Hoe verdedigen patiënten hun belang?</vt:lpstr>
      <vt:lpstr>Valkuilen van de therapeut.</vt:lpstr>
      <vt:lpstr>Aankaarten van stagnatie:  maak een plan.</vt:lpstr>
      <vt:lpstr>Tips.</vt:lpstr>
      <vt:lpstr>Voorbeeld van een plan - 1.</vt:lpstr>
      <vt:lpstr>Voorbeeld van een plan - 2.</vt:lpstr>
      <vt:lpstr>Vragen of slotopmerkingen?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Omgaan met lichamelijke klachten  psycho educatie cursus bijeenkomst 1</dc:title>
  <dc:creator>Michel Reinders</dc:creator>
  <cp:lastModifiedBy>Michel Reinders</cp:lastModifiedBy>
  <cp:revision>81</cp:revision>
  <cp:lastPrinted>2022-09-11T08:52:09Z</cp:lastPrinted>
  <dcterms:created xsi:type="dcterms:W3CDTF">2021-01-30T10:55:02Z</dcterms:created>
  <dcterms:modified xsi:type="dcterms:W3CDTF">2023-10-31T11:53:43Z</dcterms:modified>
</cp:coreProperties>
</file>