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65" r:id="rId2"/>
    <p:sldId id="259" r:id="rId3"/>
    <p:sldId id="263" r:id="rId4"/>
    <p:sldId id="271" r:id="rId5"/>
    <p:sldId id="264" r:id="rId6"/>
    <p:sldId id="266" r:id="rId7"/>
    <p:sldId id="267" r:id="rId8"/>
    <p:sldId id="268" r:id="rId9"/>
    <p:sldId id="269" r:id="rId10"/>
    <p:sldId id="261" r:id="rId11"/>
    <p:sldId id="270" r:id="rId12"/>
    <p:sldId id="262"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129A7E"/>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FED9A-7EA5-47AC-951F-1ED8319FE61A}" v="411" dt="2023-10-25T11:49:37.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731" autoAdjust="0"/>
  </p:normalViewPr>
  <p:slideViewPr>
    <p:cSldViewPr snapToGrid="0">
      <p:cViewPr varScale="1">
        <p:scale>
          <a:sx n="59" d="100"/>
          <a:sy n="59" d="100"/>
        </p:scale>
        <p:origin x="1522" y="5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0E2DE-B4DB-4A93-9E52-0B613160A5CE}" type="datetimeFigureOut">
              <a:rPr lang="nl-NL" smtClean="0"/>
              <a:t>25-10-2023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CBFD5-F099-475F-9C84-AB43E46F596D}" type="slidenum">
              <a:rPr lang="nl-NL" smtClean="0"/>
              <a:t>‹nr.›</a:t>
            </a:fld>
            <a:endParaRPr lang="nl-NL"/>
          </a:p>
        </p:txBody>
      </p:sp>
    </p:spTree>
    <p:extLst>
      <p:ext uri="{BB962C8B-B14F-4D97-AF65-F5344CB8AC3E}">
        <p14:creationId xmlns:p14="http://schemas.microsoft.com/office/powerpoint/2010/main" val="367720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Schoenen en sokken. </a:t>
            </a:r>
          </a:p>
        </p:txBody>
      </p:sp>
      <p:sp>
        <p:nvSpPr>
          <p:cNvPr id="4" name="Tijdelijke aanduiding voor dianummer 3"/>
          <p:cNvSpPr>
            <a:spLocks noGrp="1"/>
          </p:cNvSpPr>
          <p:nvPr>
            <p:ph type="sldNum" sz="quarter" idx="5"/>
          </p:nvPr>
        </p:nvSpPr>
        <p:spPr/>
        <p:txBody>
          <a:bodyPr/>
          <a:lstStyle/>
          <a:p>
            <a:fld id="{8C55ACB7-FF82-4CD6-A62D-9DEE2148A248}" type="slidenum">
              <a:rPr lang="nl-NL" smtClean="0"/>
              <a:t>1</a:t>
            </a:fld>
            <a:endParaRPr lang="nl-NL"/>
          </a:p>
        </p:txBody>
      </p:sp>
    </p:spTree>
    <p:extLst>
      <p:ext uri="{BB962C8B-B14F-4D97-AF65-F5344CB8AC3E}">
        <p14:creationId xmlns:p14="http://schemas.microsoft.com/office/powerpoint/2010/main" val="127636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sheet Ellen en Marije. </a:t>
            </a:r>
          </a:p>
          <a:p>
            <a:r>
              <a:rPr lang="nl-NL" dirty="0"/>
              <a:t>Gardensounds.</a:t>
            </a:r>
          </a:p>
          <a:p>
            <a:endParaRPr lang="nl-NL" dirty="0"/>
          </a:p>
          <a:p>
            <a:r>
              <a:rPr lang="nl-NL" dirty="0"/>
              <a:t>Toevoegen gebied:</a:t>
            </a:r>
          </a:p>
          <a:p>
            <a:r>
              <a:rPr lang="nl-NL" dirty="0"/>
              <a:t>Familie/broederschap </a:t>
            </a:r>
          </a:p>
          <a:p>
            <a:endParaRPr lang="nl-NL" dirty="0"/>
          </a:p>
          <a:p>
            <a:r>
              <a:rPr lang="nl-NL" dirty="0"/>
              <a:t>Bij twee grootste tuintjes; 1 a 2 waarden. </a:t>
            </a:r>
          </a:p>
          <a:p>
            <a:endParaRPr lang="nl-NL" dirty="0"/>
          </a:p>
          <a:p>
            <a:r>
              <a:rPr lang="nl-NL" dirty="0"/>
              <a:t>Onkruid: waardengerichte aandacht. </a:t>
            </a:r>
          </a:p>
          <a:p>
            <a:endParaRPr lang="nl-NL" dirty="0"/>
          </a:p>
          <a:p>
            <a:r>
              <a:rPr lang="nl-NL" dirty="0"/>
              <a:t>Wat is opgevallen? </a:t>
            </a:r>
          </a:p>
          <a:p>
            <a:endParaRPr lang="nl-NL" dirty="0"/>
          </a:p>
          <a:p>
            <a:r>
              <a:rPr lang="nl-NL" dirty="0"/>
              <a:t>Wensdenken: </a:t>
            </a:r>
          </a:p>
          <a:p>
            <a:r>
              <a:rPr lang="nl-NL" dirty="0"/>
              <a:t>Als je niks in de weg zou zitten hoe zou het er dan uitzien. </a:t>
            </a:r>
          </a:p>
          <a:p>
            <a:endParaRPr lang="nl-NL" dirty="0"/>
          </a:p>
          <a:p>
            <a:r>
              <a:rPr lang="nl-NL" dirty="0"/>
              <a:t>Opdracht: </a:t>
            </a:r>
          </a:p>
          <a:p>
            <a:r>
              <a:rPr lang="nl-NL" dirty="0"/>
              <a:t>Op welk levensgebied met welke waarde wil je de komende 24 uur extra aandacht aan besteden. </a:t>
            </a:r>
          </a:p>
          <a:p>
            <a:r>
              <a:rPr lang="nl-NL" dirty="0"/>
              <a:t>Delen met elkaar. </a:t>
            </a:r>
          </a:p>
          <a:p>
            <a:r>
              <a:rPr lang="nl-NL" dirty="0"/>
              <a:t>Waardengerichte actie.</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F98CED4-D720-4B6A-BE0A-3597F542D7D0}" type="slidenum">
              <a:rPr lang="nl-NL" smtClean="0"/>
              <a:t>10</a:t>
            </a:fld>
            <a:endParaRPr lang="nl-NL"/>
          </a:p>
        </p:txBody>
      </p:sp>
    </p:spTree>
    <p:extLst>
      <p:ext uri="{BB962C8B-B14F-4D97-AF65-F5344CB8AC3E}">
        <p14:creationId xmlns:p14="http://schemas.microsoft.com/office/powerpoint/2010/main" val="89473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de logo s van waar we werken </a:t>
            </a:r>
          </a:p>
        </p:txBody>
      </p:sp>
      <p:sp>
        <p:nvSpPr>
          <p:cNvPr id="4" name="Tijdelijke aanduiding voor dianummer 3"/>
          <p:cNvSpPr>
            <a:spLocks noGrp="1"/>
          </p:cNvSpPr>
          <p:nvPr>
            <p:ph type="sldNum" sz="quarter" idx="5"/>
          </p:nvPr>
        </p:nvSpPr>
        <p:spPr/>
        <p:txBody>
          <a:bodyPr/>
          <a:lstStyle/>
          <a:p>
            <a:fld id="{BF98CED4-D720-4B6A-BE0A-3597F542D7D0}" type="slidenum">
              <a:rPr lang="nl-NL" smtClean="0"/>
              <a:t>12</a:t>
            </a:fld>
            <a:endParaRPr lang="nl-NL"/>
          </a:p>
        </p:txBody>
      </p:sp>
    </p:spTree>
    <p:extLst>
      <p:ext uri="{BB962C8B-B14F-4D97-AF65-F5344CB8AC3E}">
        <p14:creationId xmlns:p14="http://schemas.microsoft.com/office/powerpoint/2010/main" val="4358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Voorstellen aan de hand van een voor jou belangrijke waarden. In plaats van CV. </a:t>
            </a:r>
          </a:p>
        </p:txBody>
      </p:sp>
      <p:sp>
        <p:nvSpPr>
          <p:cNvPr id="4" name="Tijdelijke aanduiding voor dianummer 3"/>
          <p:cNvSpPr>
            <a:spLocks noGrp="1"/>
          </p:cNvSpPr>
          <p:nvPr>
            <p:ph type="sldNum" sz="quarter" idx="5"/>
          </p:nvPr>
        </p:nvSpPr>
        <p:spPr/>
        <p:txBody>
          <a:bodyPr/>
          <a:lstStyle/>
          <a:p>
            <a:fld id="{935CBFD5-F099-475F-9C84-AB43E46F596D}" type="slidenum">
              <a:rPr lang="nl-NL" smtClean="0"/>
              <a:t>2</a:t>
            </a:fld>
            <a:endParaRPr lang="nl-NL"/>
          </a:p>
        </p:txBody>
      </p:sp>
    </p:spTree>
    <p:extLst>
      <p:ext uri="{BB962C8B-B14F-4D97-AF65-F5344CB8AC3E}">
        <p14:creationId xmlns:p14="http://schemas.microsoft.com/office/powerpoint/2010/main" val="80848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ACT is gedragstherapie. Niet A,C,T, maar ACT dus doen. </a:t>
            </a:r>
          </a:p>
          <a:p>
            <a:endParaRPr lang="nl-NL" dirty="0"/>
          </a:p>
          <a:p>
            <a:r>
              <a:rPr lang="nl-NL" dirty="0"/>
              <a:t>Ervaren: </a:t>
            </a:r>
          </a:p>
          <a:p>
            <a:r>
              <a:rPr lang="nl-NL" dirty="0"/>
              <a:t>Beetje ontspannen. Schoenen en sokken uitdoen. </a:t>
            </a:r>
          </a:p>
          <a:p>
            <a:endParaRPr lang="nl-NL" dirty="0"/>
          </a:p>
        </p:txBody>
      </p:sp>
      <p:sp>
        <p:nvSpPr>
          <p:cNvPr id="4" name="Tijdelijke aanduiding voor dianummer 3"/>
          <p:cNvSpPr>
            <a:spLocks noGrp="1"/>
          </p:cNvSpPr>
          <p:nvPr>
            <p:ph type="sldNum" sz="quarter" idx="5"/>
          </p:nvPr>
        </p:nvSpPr>
        <p:spPr/>
        <p:txBody>
          <a:bodyPr/>
          <a:lstStyle/>
          <a:p>
            <a:fld id="{935CBFD5-F099-475F-9C84-AB43E46F596D}" type="slidenum">
              <a:rPr lang="nl-NL" smtClean="0"/>
              <a:t>3</a:t>
            </a:fld>
            <a:endParaRPr lang="nl-NL"/>
          </a:p>
        </p:txBody>
      </p:sp>
    </p:spTree>
    <p:extLst>
      <p:ext uri="{BB962C8B-B14F-4D97-AF65-F5344CB8AC3E}">
        <p14:creationId xmlns:p14="http://schemas.microsoft.com/office/powerpoint/2010/main" val="131612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ACT is niet (direct) gericht op symptoomreductie en klachtvermindering maar op vergroten van psychologische flexibiliteit (ook wel veerkracht) door het aanleren van nieuwe vaardigheden (coping), gedragsverbreding en vergroten van kwaliteit van leven.</a:t>
            </a:r>
          </a:p>
          <a:p>
            <a:endParaRPr lang="nl-NL" dirty="0"/>
          </a:p>
          <a:p>
            <a:r>
              <a:rPr lang="nl-NL" dirty="0"/>
              <a:t>ACT is gedragstherapie. Niet A,C,T, maar ACT dus doen. </a:t>
            </a:r>
          </a:p>
          <a:p>
            <a:endParaRPr lang="nl-NL" dirty="0"/>
          </a:p>
          <a:p>
            <a:r>
              <a:rPr lang="nl-NL" dirty="0"/>
              <a:t>Ga doen wat je moet doen, om te zijn wie je wil zijn en maak ruimte voor ongemakken en pijn. Het leven gaat gepaard vallen en opstaan, spannend moeilijk, falen, afgewezen worden. En zeker als je je doelen en dromen wil naleven. ACT helpt daarbij. </a:t>
            </a:r>
          </a:p>
          <a:p>
            <a:endParaRPr lang="nl-NL" dirty="0"/>
          </a:p>
          <a:p>
            <a:r>
              <a:rPr lang="nl-NL" dirty="0"/>
              <a:t>Metafoor vuurtorens voorlezen/uitleggen.</a:t>
            </a:r>
          </a:p>
        </p:txBody>
      </p:sp>
      <p:sp>
        <p:nvSpPr>
          <p:cNvPr id="4" name="Tijdelijke aanduiding voor dianummer 3"/>
          <p:cNvSpPr>
            <a:spLocks noGrp="1"/>
          </p:cNvSpPr>
          <p:nvPr>
            <p:ph type="sldNum" sz="quarter" idx="5"/>
          </p:nvPr>
        </p:nvSpPr>
        <p:spPr/>
        <p:txBody>
          <a:bodyPr/>
          <a:lstStyle/>
          <a:p>
            <a:fld id="{935CBFD5-F099-475F-9C84-AB43E46F596D}" type="slidenum">
              <a:rPr lang="nl-NL" smtClean="0"/>
              <a:t>4</a:t>
            </a:fld>
            <a:endParaRPr lang="nl-NL"/>
          </a:p>
        </p:txBody>
      </p:sp>
    </p:spTree>
    <p:extLst>
      <p:ext uri="{BB962C8B-B14F-4D97-AF65-F5344CB8AC3E}">
        <p14:creationId xmlns:p14="http://schemas.microsoft.com/office/powerpoint/2010/main" val="128907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5CBFD5-F099-475F-9C84-AB43E46F596D}" type="slidenum">
              <a:rPr lang="nl-NL" smtClean="0"/>
              <a:t>5</a:t>
            </a:fld>
            <a:endParaRPr lang="nl-NL"/>
          </a:p>
        </p:txBody>
      </p:sp>
    </p:spTree>
    <p:extLst>
      <p:ext uri="{BB962C8B-B14F-4D97-AF65-F5344CB8AC3E}">
        <p14:creationId xmlns:p14="http://schemas.microsoft.com/office/powerpoint/2010/main" val="2558683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Verstand uitleggen. </a:t>
            </a:r>
          </a:p>
          <a:p>
            <a:endParaRPr lang="nl-NL" dirty="0"/>
          </a:p>
          <a:p>
            <a:r>
              <a:rPr lang="nl-NL" dirty="0"/>
              <a:t>Contract nog verlengen. Wat zullen ze wel niet denken?</a:t>
            </a:r>
          </a:p>
        </p:txBody>
      </p:sp>
      <p:sp>
        <p:nvSpPr>
          <p:cNvPr id="4" name="Tijdelijke aanduiding voor dianummer 3"/>
          <p:cNvSpPr>
            <a:spLocks noGrp="1"/>
          </p:cNvSpPr>
          <p:nvPr>
            <p:ph type="sldNum" sz="quarter" idx="5"/>
          </p:nvPr>
        </p:nvSpPr>
        <p:spPr/>
        <p:txBody>
          <a:bodyPr/>
          <a:lstStyle/>
          <a:p>
            <a:fld id="{935CBFD5-F099-475F-9C84-AB43E46F596D}" type="slidenum">
              <a:rPr lang="nl-NL" smtClean="0"/>
              <a:t>6</a:t>
            </a:fld>
            <a:endParaRPr lang="nl-NL"/>
          </a:p>
        </p:txBody>
      </p:sp>
    </p:spTree>
    <p:extLst>
      <p:ext uri="{BB962C8B-B14F-4D97-AF65-F5344CB8AC3E}">
        <p14:creationId xmlns:p14="http://schemas.microsoft.com/office/powerpoint/2010/main" val="133733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Aanvaarden van pijn en moeilijkheden die onvermijdelijk zijn en bij het leven horen.</a:t>
            </a:r>
          </a:p>
          <a:p>
            <a:pPr marL="285750" indent="-285750">
              <a:buFont typeface="Arial" panose="020B0604020202020204" pitchFamily="34" charset="0"/>
              <a:buChar char="•"/>
            </a:pPr>
            <a:r>
              <a:rPr lang="nl-NL" sz="2200" dirty="0"/>
              <a:t>Bereidheid: actief toelaten van negatieve innerlijke ervaringen</a:t>
            </a:r>
          </a:p>
          <a:p>
            <a:pPr marL="742950" lvl="1" indent="-285750"/>
            <a:r>
              <a:rPr lang="nl-NL" sz="1800" dirty="0"/>
              <a:t>Goed voelen </a:t>
            </a:r>
            <a:r>
              <a:rPr lang="nl-NL" sz="1800" dirty="0" err="1"/>
              <a:t>ipv</a:t>
            </a:r>
            <a:r>
              <a:rPr lang="nl-NL" sz="1800" dirty="0"/>
              <a:t> je goed voelen</a:t>
            </a:r>
          </a:p>
          <a:p>
            <a:endParaRPr lang="nl-NL" dirty="0"/>
          </a:p>
        </p:txBody>
      </p:sp>
      <p:sp>
        <p:nvSpPr>
          <p:cNvPr id="4" name="Tijdelijke aanduiding voor dianummer 3"/>
          <p:cNvSpPr>
            <a:spLocks noGrp="1"/>
          </p:cNvSpPr>
          <p:nvPr>
            <p:ph type="sldNum" sz="quarter" idx="5"/>
          </p:nvPr>
        </p:nvSpPr>
        <p:spPr/>
        <p:txBody>
          <a:bodyPr/>
          <a:lstStyle/>
          <a:p>
            <a:fld id="{935CBFD5-F099-475F-9C84-AB43E46F596D}" type="slidenum">
              <a:rPr lang="nl-NL" smtClean="0"/>
              <a:t>7</a:t>
            </a:fld>
            <a:endParaRPr lang="nl-NL"/>
          </a:p>
        </p:txBody>
      </p:sp>
    </p:spTree>
    <p:extLst>
      <p:ext uri="{BB962C8B-B14F-4D97-AF65-F5344CB8AC3E}">
        <p14:creationId xmlns:p14="http://schemas.microsoft.com/office/powerpoint/2010/main" val="352911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waarom schoenen en sokken uit. </a:t>
            </a:r>
          </a:p>
        </p:txBody>
      </p:sp>
      <p:sp>
        <p:nvSpPr>
          <p:cNvPr id="4" name="Tijdelijke aanduiding voor dianummer 3"/>
          <p:cNvSpPr>
            <a:spLocks noGrp="1"/>
          </p:cNvSpPr>
          <p:nvPr>
            <p:ph type="sldNum" sz="quarter" idx="5"/>
          </p:nvPr>
        </p:nvSpPr>
        <p:spPr/>
        <p:txBody>
          <a:bodyPr/>
          <a:lstStyle/>
          <a:p>
            <a:fld id="{935CBFD5-F099-475F-9C84-AB43E46F596D}" type="slidenum">
              <a:rPr lang="nl-NL" smtClean="0"/>
              <a:t>8</a:t>
            </a:fld>
            <a:endParaRPr lang="nl-NL"/>
          </a:p>
        </p:txBody>
      </p:sp>
    </p:spTree>
    <p:extLst>
      <p:ext uri="{BB962C8B-B14F-4D97-AF65-F5344CB8AC3E}">
        <p14:creationId xmlns:p14="http://schemas.microsoft.com/office/powerpoint/2010/main" val="23695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In ACT wordt gesproken over </a:t>
            </a:r>
            <a:r>
              <a:rPr lang="nl-NL" sz="1200" i="1" kern="1200" dirty="0">
                <a:solidFill>
                  <a:schemeClr val="tx1"/>
                </a:solidFill>
                <a:effectLst/>
                <a:latin typeface="+mn-lt"/>
                <a:ea typeface="+mn-ea"/>
                <a:cs typeface="+mn-cs"/>
              </a:rPr>
              <a:t>waarden</a:t>
            </a:r>
            <a:r>
              <a:rPr lang="nl-NL" sz="1200" kern="1200" dirty="0">
                <a:solidFill>
                  <a:schemeClr val="tx1"/>
                </a:solidFill>
                <a:effectLst/>
                <a:latin typeface="+mn-lt"/>
                <a:ea typeface="+mn-ea"/>
                <a:cs typeface="+mn-cs"/>
              </a:rPr>
              <a:t>. Waarden zijn de dingen die je belangrijk vindt in je leven. Waar wil je veel aandacht aan besteden? Wat is voor jou de moeite waard? Wat zou je prioriteit willen geven?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Bijvoorbeeld: gezin, relatie, werk, vriendschap, creativiteit, gezondheid, spiritualiteit, natuur en milieu, zelfontwikkeling.</a:t>
            </a:r>
          </a:p>
          <a:p>
            <a:endParaRPr lang="nl-NL" dirty="0"/>
          </a:p>
          <a:p>
            <a:r>
              <a:rPr lang="nl-NL" dirty="0"/>
              <a:t>Bij vermijding en vluchtgedrag probeer je iets te ontlopen of er aan te ontsnappen. Waardegericht gedrag is constructief: het gaat er over een bepaalde richting in te slaan of een bepaalde kwaliteit in het leven te hebben. Iets waar je blij van wordt! Daarnaast geeft een consistente richting door de stormen van het leven, waarden veranderen niet zo snel. In een chaotisch landschap van veranderende gedachten en gevoelens in contact komen met een bron van stabiliteit werkt vaak geruststellend. Waarden hebben geen eindpunt, doelen wel. </a:t>
            </a:r>
          </a:p>
          <a:p>
            <a:endParaRPr lang="nl-NL" dirty="0"/>
          </a:p>
        </p:txBody>
      </p:sp>
      <p:sp>
        <p:nvSpPr>
          <p:cNvPr id="4" name="Tijdelijke aanduiding voor dianummer 3"/>
          <p:cNvSpPr>
            <a:spLocks noGrp="1"/>
          </p:cNvSpPr>
          <p:nvPr>
            <p:ph type="sldNum" sz="quarter" idx="5"/>
          </p:nvPr>
        </p:nvSpPr>
        <p:spPr/>
        <p:txBody>
          <a:bodyPr/>
          <a:lstStyle/>
          <a:p>
            <a:fld id="{935CBFD5-F099-475F-9C84-AB43E46F596D}" type="slidenum">
              <a:rPr lang="nl-NL" smtClean="0"/>
              <a:t>9</a:t>
            </a:fld>
            <a:endParaRPr lang="nl-NL"/>
          </a:p>
        </p:txBody>
      </p:sp>
    </p:spTree>
    <p:extLst>
      <p:ext uri="{BB962C8B-B14F-4D97-AF65-F5344CB8AC3E}">
        <p14:creationId xmlns:p14="http://schemas.microsoft.com/office/powerpoint/2010/main" val="2901437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5" name="Rechthoek 2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jdelijke aanduiding voor datum 14"/>
          <p:cNvSpPr>
            <a:spLocks noGrp="1"/>
          </p:cNvSpPr>
          <p:nvPr userDrawn="1">
            <p:ph type="dt" sz="half" idx="10"/>
          </p:nvPr>
        </p:nvSpPr>
        <p:spPr>
          <a:xfrm>
            <a:off x="623888" y="6356351"/>
            <a:ext cx="2057400" cy="365125"/>
          </a:xfrm>
        </p:spPr>
        <p:txBody>
          <a:bodyPr/>
          <a:lstStyle>
            <a:lvl1pPr>
              <a:defRPr>
                <a:solidFill>
                  <a:srgbClr val="3D3D3D"/>
                </a:solidFill>
              </a:defRPr>
            </a:lvl1pPr>
          </a:lstStyle>
          <a:p>
            <a:fld id="{10616F98-C624-409A-A8F9-2E65D504C521}" type="datetimeFigureOut">
              <a:rPr lang="nl-NL" smtClean="0"/>
              <a:pPr/>
              <a:t>25-10-2023</a:t>
            </a:fld>
            <a:endParaRPr lang="nl-NL" dirty="0"/>
          </a:p>
        </p:txBody>
      </p:sp>
      <p:sp>
        <p:nvSpPr>
          <p:cNvPr id="23" name="Title 1"/>
          <p:cNvSpPr>
            <a:spLocks noGrp="1"/>
          </p:cNvSpPr>
          <p:nvPr>
            <p:ph type="title"/>
          </p:nvPr>
        </p:nvSpPr>
        <p:spPr>
          <a:xfrm>
            <a:off x="623888" y="1045030"/>
            <a:ext cx="6389233" cy="3473902"/>
          </a:xfrm>
        </p:spPr>
        <p:txBody>
          <a:bodyPr bIns="0" anchor="b"/>
          <a:lstStyle>
            <a:lvl1pPr>
              <a:defRPr sz="6000">
                <a:solidFill>
                  <a:srgbClr val="F1F1F1"/>
                </a:solidFill>
              </a:defRPr>
            </a:lvl1pPr>
          </a:lstStyle>
          <a:p>
            <a:r>
              <a:rPr lang="nl-NL"/>
              <a:t>Klik om de stijl te bewerken</a:t>
            </a:r>
            <a:endParaRPr lang="en-US" dirty="0"/>
          </a:p>
        </p:txBody>
      </p:sp>
      <p:sp>
        <p:nvSpPr>
          <p:cNvPr id="24" name="Text Placeholder 2"/>
          <p:cNvSpPr>
            <a:spLocks noGrp="1"/>
          </p:cNvSpPr>
          <p:nvPr>
            <p:ph type="body" idx="1"/>
          </p:nvPr>
        </p:nvSpPr>
        <p:spPr>
          <a:xfrm>
            <a:off x="623888" y="4633009"/>
            <a:ext cx="7920000" cy="1500187"/>
          </a:xfrm>
        </p:spPr>
        <p:txBody>
          <a:bodyPr/>
          <a:lstStyle>
            <a:lvl1pPr marL="0" indent="0">
              <a:buNone/>
              <a:defRPr sz="2400">
                <a:solidFill>
                  <a:srgbClr val="3D3D3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cxnSp>
        <p:nvCxnSpPr>
          <p:cNvPr id="29" name="Rechte verbindingslijn 28"/>
          <p:cNvCxnSpPr/>
          <p:nvPr userDrawn="1"/>
        </p:nvCxnSpPr>
        <p:spPr>
          <a:xfrm>
            <a:off x="623888" y="4544243"/>
            <a:ext cx="7920000" cy="0"/>
          </a:xfrm>
          <a:prstGeom prst="line">
            <a:avLst/>
          </a:prstGeom>
          <a:ln>
            <a:solidFill>
              <a:srgbClr val="F1F1F1"/>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4896" y="427086"/>
            <a:ext cx="1078991" cy="2665476"/>
          </a:xfrm>
          <a:prstGeom prst="rect">
            <a:avLst/>
          </a:prstGeom>
        </p:spPr>
      </p:pic>
    </p:spTree>
    <p:extLst>
      <p:ext uri="{BB962C8B-B14F-4D97-AF65-F5344CB8AC3E}">
        <p14:creationId xmlns:p14="http://schemas.microsoft.com/office/powerpoint/2010/main" val="193376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0616F98-C624-409A-A8F9-2E65D504C521}" type="datetimeFigureOut">
              <a:rPr lang="nl-NL" smtClean="0"/>
              <a:t>25-10-2023</a:t>
            </a:fld>
            <a:endParaRPr lang="nl-NL"/>
          </a:p>
        </p:txBody>
      </p:sp>
      <p:sp>
        <p:nvSpPr>
          <p:cNvPr id="6" name="Slide Number Placeholder 5"/>
          <p:cNvSpPr>
            <a:spLocks noGrp="1"/>
          </p:cNvSpPr>
          <p:nvPr>
            <p:ph type="sldNum" sz="quarter" idx="12"/>
          </p:nvPr>
        </p:nvSpPr>
        <p:spPr/>
        <p:txBody>
          <a:bodyPr/>
          <a:lstStyle/>
          <a:p>
            <a:fld id="{15D6AE0D-1F0C-4ED4-831B-4038507FE515}" type="slidenum">
              <a:rPr lang="nl-NL" smtClean="0"/>
              <a:t>‹nr.›</a:t>
            </a:fld>
            <a:endParaRPr lang="nl-NL"/>
          </a:p>
        </p:txBody>
      </p:sp>
    </p:spTree>
    <p:extLst>
      <p:ext uri="{BB962C8B-B14F-4D97-AF65-F5344CB8AC3E}">
        <p14:creationId xmlns:p14="http://schemas.microsoft.com/office/powerpoint/2010/main" val="244307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hthoek 6"/>
          <p:cNvSpPr/>
          <p:nvPr userDrawn="1"/>
        </p:nvSpPr>
        <p:spPr>
          <a:xfrm>
            <a:off x="548640" y="1724297"/>
            <a:ext cx="8098971" cy="174172"/>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Vertical Title 1"/>
          <p:cNvSpPr>
            <a:spLocks noGrp="1"/>
          </p:cNvSpPr>
          <p:nvPr>
            <p:ph type="title" orient="vert"/>
          </p:nvPr>
        </p:nvSpPr>
        <p:spPr>
          <a:xfrm>
            <a:off x="6543675" y="1132113"/>
            <a:ext cx="1971675" cy="5044849"/>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1132113"/>
            <a:ext cx="5800725" cy="5044849"/>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0616F98-C624-409A-A8F9-2E65D504C521}" type="datetimeFigureOut">
              <a:rPr lang="nl-NL" smtClean="0"/>
              <a:t>25-10-2023</a:t>
            </a:fld>
            <a:endParaRPr lang="nl-NL"/>
          </a:p>
        </p:txBody>
      </p:sp>
      <p:sp>
        <p:nvSpPr>
          <p:cNvPr id="6" name="Slide Number Placeholder 5"/>
          <p:cNvSpPr>
            <a:spLocks noGrp="1"/>
          </p:cNvSpPr>
          <p:nvPr>
            <p:ph type="sldNum" sz="quarter" idx="12"/>
          </p:nvPr>
        </p:nvSpPr>
        <p:spPr/>
        <p:txBody>
          <a:bodyPr/>
          <a:lstStyle/>
          <a:p>
            <a:fld id="{15D6AE0D-1F0C-4ED4-831B-4038507FE515}" type="slidenum">
              <a:rPr lang="nl-NL" smtClean="0"/>
              <a:t>‹nr.›</a:t>
            </a:fld>
            <a:endParaRPr lang="nl-NL"/>
          </a:p>
        </p:txBody>
      </p:sp>
    </p:spTree>
    <p:extLst>
      <p:ext uri="{BB962C8B-B14F-4D97-AF65-F5344CB8AC3E}">
        <p14:creationId xmlns:p14="http://schemas.microsoft.com/office/powerpoint/2010/main" val="135556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0616F98-C624-409A-A8F9-2E65D504C521}" type="datetimeFigureOut">
              <a:rPr lang="nl-NL" smtClean="0"/>
              <a:t>25-10-2023</a:t>
            </a:fld>
            <a:endParaRPr lang="nl-NL"/>
          </a:p>
        </p:txBody>
      </p:sp>
      <p:sp>
        <p:nvSpPr>
          <p:cNvPr id="6" name="Slide Number Placeholder 5"/>
          <p:cNvSpPr>
            <a:spLocks noGrp="1"/>
          </p:cNvSpPr>
          <p:nvPr>
            <p:ph type="sldNum" sz="quarter" idx="12"/>
          </p:nvPr>
        </p:nvSpPr>
        <p:spPr/>
        <p:txBody>
          <a:bodyPr/>
          <a:lstStyle/>
          <a:p>
            <a:fld id="{15D6AE0D-1F0C-4ED4-831B-4038507FE515}" type="slidenum">
              <a:rPr lang="nl-NL" smtClean="0"/>
              <a:t>‹nr.›</a:t>
            </a:fld>
            <a:endParaRPr lang="nl-NL"/>
          </a:p>
        </p:txBody>
      </p:sp>
    </p:spTree>
    <p:extLst>
      <p:ext uri="{BB962C8B-B14F-4D97-AF65-F5344CB8AC3E}">
        <p14:creationId xmlns:p14="http://schemas.microsoft.com/office/powerpoint/2010/main" val="182442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10" name="Rechthoek 9"/>
          <p:cNvSpPr/>
          <p:nvPr userDrawn="1"/>
        </p:nvSpPr>
        <p:spPr>
          <a:xfrm>
            <a:off x="505097" y="1593669"/>
            <a:ext cx="8116389" cy="41801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fld id="{10616F98-C624-409A-A8F9-2E65D504C521}" type="datetimeFigureOut">
              <a:rPr lang="nl-NL" smtClean="0"/>
              <a:t>25-10-2023</a:t>
            </a:fld>
            <a:endParaRPr lang="nl-NL"/>
          </a:p>
        </p:txBody>
      </p:sp>
      <p:sp>
        <p:nvSpPr>
          <p:cNvPr id="6" name="Slide Number Placeholder 5"/>
          <p:cNvSpPr>
            <a:spLocks noGrp="1"/>
          </p:cNvSpPr>
          <p:nvPr>
            <p:ph type="sldNum" sz="quarter" idx="12"/>
          </p:nvPr>
        </p:nvSpPr>
        <p:spPr/>
        <p:txBody>
          <a:bodyPr/>
          <a:lstStyle/>
          <a:p>
            <a:fld id="{15D6AE0D-1F0C-4ED4-831B-4038507FE515}" type="slidenum">
              <a:rPr lang="nl-NL" smtClean="0"/>
              <a:t>‹nr.›</a:t>
            </a:fld>
            <a:endParaRPr lang="nl-NL"/>
          </a:p>
        </p:txBody>
      </p:sp>
      <p:sp>
        <p:nvSpPr>
          <p:cNvPr id="7" name="Title 1"/>
          <p:cNvSpPr>
            <a:spLocks noGrp="1"/>
          </p:cNvSpPr>
          <p:nvPr>
            <p:ph type="title"/>
          </p:nvPr>
        </p:nvSpPr>
        <p:spPr>
          <a:xfrm>
            <a:off x="623888" y="1666194"/>
            <a:ext cx="7920000" cy="2852737"/>
          </a:xfrm>
        </p:spPr>
        <p:txBody>
          <a:bodyPr bIns="0" anchor="b"/>
          <a:lstStyle>
            <a:lvl1pPr>
              <a:defRPr sz="6000">
                <a:solidFill>
                  <a:srgbClr val="3D3D3D"/>
                </a:solidFill>
              </a:defRPr>
            </a:lvl1pPr>
          </a:lstStyle>
          <a:p>
            <a:r>
              <a:rPr lang="nl-NL"/>
              <a:t>Klik om de stijl te bewerken</a:t>
            </a:r>
            <a:endParaRPr lang="en-US" dirty="0"/>
          </a:p>
        </p:txBody>
      </p:sp>
      <p:sp>
        <p:nvSpPr>
          <p:cNvPr id="8" name="Text Placeholder 2"/>
          <p:cNvSpPr>
            <a:spLocks noGrp="1"/>
          </p:cNvSpPr>
          <p:nvPr>
            <p:ph type="body" idx="1"/>
          </p:nvPr>
        </p:nvSpPr>
        <p:spPr>
          <a:xfrm>
            <a:off x="623888" y="4633009"/>
            <a:ext cx="7920000" cy="1500187"/>
          </a:xfrm>
        </p:spPr>
        <p:txBody>
          <a:bodyPr/>
          <a:lstStyle>
            <a:lvl1pPr marL="0" indent="0">
              <a:buNone/>
              <a:defRPr sz="2400">
                <a:solidFill>
                  <a:srgbClr val="3D3D3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cxnSp>
        <p:nvCxnSpPr>
          <p:cNvPr id="9" name="Rechte verbindingslijn 8"/>
          <p:cNvCxnSpPr/>
          <p:nvPr userDrawn="1"/>
        </p:nvCxnSpPr>
        <p:spPr>
          <a:xfrm>
            <a:off x="623888" y="4544243"/>
            <a:ext cx="792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94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77879"/>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77879"/>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0616F98-C624-409A-A8F9-2E65D504C521}" type="datetimeFigureOut">
              <a:rPr lang="nl-NL" smtClean="0"/>
              <a:t>25-10-2023</a:t>
            </a:fld>
            <a:endParaRPr lang="nl-NL"/>
          </a:p>
        </p:txBody>
      </p:sp>
      <p:sp>
        <p:nvSpPr>
          <p:cNvPr id="7" name="Slide Number Placeholder 6"/>
          <p:cNvSpPr>
            <a:spLocks noGrp="1"/>
          </p:cNvSpPr>
          <p:nvPr>
            <p:ph type="sldNum" sz="quarter" idx="12"/>
          </p:nvPr>
        </p:nvSpPr>
        <p:spPr/>
        <p:txBody>
          <a:bodyPr/>
          <a:lstStyle/>
          <a:p>
            <a:fld id="{15D6AE0D-1F0C-4ED4-831B-4038507FE515}" type="slidenum">
              <a:rPr lang="nl-NL" smtClean="0"/>
              <a:t>‹nr.›</a:t>
            </a:fld>
            <a:endParaRPr lang="nl-NL"/>
          </a:p>
        </p:txBody>
      </p:sp>
    </p:spTree>
    <p:extLst>
      <p:ext uri="{BB962C8B-B14F-4D97-AF65-F5344CB8AC3E}">
        <p14:creationId xmlns:p14="http://schemas.microsoft.com/office/powerpoint/2010/main" val="268001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426089"/>
            <a:ext cx="57600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872749"/>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696661"/>
            <a:ext cx="3868340" cy="35125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872749"/>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696661"/>
            <a:ext cx="3887391" cy="35125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0616F98-C624-409A-A8F9-2E65D504C521}" type="datetimeFigureOut">
              <a:rPr lang="nl-NL" smtClean="0"/>
              <a:t>25-10-2023</a:t>
            </a:fld>
            <a:endParaRPr lang="nl-NL"/>
          </a:p>
        </p:txBody>
      </p:sp>
      <p:sp>
        <p:nvSpPr>
          <p:cNvPr id="9" name="Slide Number Placeholder 8"/>
          <p:cNvSpPr>
            <a:spLocks noGrp="1"/>
          </p:cNvSpPr>
          <p:nvPr>
            <p:ph type="sldNum" sz="quarter" idx="12"/>
          </p:nvPr>
        </p:nvSpPr>
        <p:spPr/>
        <p:txBody>
          <a:bodyPr/>
          <a:lstStyle/>
          <a:p>
            <a:fld id="{15D6AE0D-1F0C-4ED4-831B-4038507FE515}" type="slidenum">
              <a:rPr lang="nl-NL" smtClean="0"/>
              <a:t>‹nr.›</a:t>
            </a:fld>
            <a:endParaRPr lang="nl-NL"/>
          </a:p>
        </p:txBody>
      </p:sp>
    </p:spTree>
    <p:extLst>
      <p:ext uri="{BB962C8B-B14F-4D97-AF65-F5344CB8AC3E}">
        <p14:creationId xmlns:p14="http://schemas.microsoft.com/office/powerpoint/2010/main" val="384382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10616F98-C624-409A-A8F9-2E65D504C521}" type="datetimeFigureOut">
              <a:rPr lang="nl-NL" smtClean="0"/>
              <a:t>25-10-2023</a:t>
            </a:fld>
            <a:endParaRPr lang="nl-NL"/>
          </a:p>
        </p:txBody>
      </p:sp>
      <p:sp>
        <p:nvSpPr>
          <p:cNvPr id="5" name="Slide Number Placeholder 4"/>
          <p:cNvSpPr>
            <a:spLocks noGrp="1"/>
          </p:cNvSpPr>
          <p:nvPr>
            <p:ph type="sldNum" sz="quarter" idx="12"/>
          </p:nvPr>
        </p:nvSpPr>
        <p:spPr/>
        <p:txBody>
          <a:bodyPr/>
          <a:lstStyle/>
          <a:p>
            <a:fld id="{15D6AE0D-1F0C-4ED4-831B-4038507FE515}" type="slidenum">
              <a:rPr lang="nl-NL" smtClean="0"/>
              <a:t>‹nr.›</a:t>
            </a:fld>
            <a:endParaRPr lang="nl-NL"/>
          </a:p>
        </p:txBody>
      </p:sp>
    </p:spTree>
    <p:extLst>
      <p:ext uri="{BB962C8B-B14F-4D97-AF65-F5344CB8AC3E}">
        <p14:creationId xmlns:p14="http://schemas.microsoft.com/office/powerpoint/2010/main" val="349402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16F98-C624-409A-A8F9-2E65D504C521}" type="datetimeFigureOut">
              <a:rPr lang="nl-NL" smtClean="0"/>
              <a:t>25-10-2023</a:t>
            </a:fld>
            <a:endParaRPr lang="nl-NL"/>
          </a:p>
        </p:txBody>
      </p:sp>
      <p:sp>
        <p:nvSpPr>
          <p:cNvPr id="4" name="Slide Number Placeholder 3"/>
          <p:cNvSpPr>
            <a:spLocks noGrp="1"/>
          </p:cNvSpPr>
          <p:nvPr>
            <p:ph type="sldNum" sz="quarter" idx="12"/>
          </p:nvPr>
        </p:nvSpPr>
        <p:spPr/>
        <p:txBody>
          <a:bodyPr/>
          <a:lstStyle/>
          <a:p>
            <a:fld id="{15D6AE0D-1F0C-4ED4-831B-4038507FE515}" type="slidenum">
              <a:rPr lang="nl-NL" smtClean="0"/>
              <a:t>‹nr.›</a:t>
            </a:fld>
            <a:endParaRPr lang="nl-NL"/>
          </a:p>
        </p:txBody>
      </p:sp>
      <p:sp>
        <p:nvSpPr>
          <p:cNvPr id="6" name="Rechthoek 5"/>
          <p:cNvSpPr/>
          <p:nvPr userDrawn="1"/>
        </p:nvSpPr>
        <p:spPr>
          <a:xfrm>
            <a:off x="558982" y="1706880"/>
            <a:ext cx="8071213" cy="23513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7077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0" name="Rechthoek 9"/>
          <p:cNvSpPr/>
          <p:nvPr userDrawn="1"/>
        </p:nvSpPr>
        <p:spPr>
          <a:xfrm>
            <a:off x="548640" y="1724297"/>
            <a:ext cx="8098971" cy="174172"/>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1188987"/>
            <a:ext cx="4629150" cy="468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124890"/>
            <a:ext cx="2949178" cy="37440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10616F98-C624-409A-A8F9-2E65D504C521}" type="datetimeFigureOut">
              <a:rPr lang="nl-NL" smtClean="0"/>
              <a:t>25-10-2023</a:t>
            </a:fld>
            <a:endParaRPr lang="nl-NL"/>
          </a:p>
        </p:txBody>
      </p:sp>
      <p:sp>
        <p:nvSpPr>
          <p:cNvPr id="7" name="Slide Number Placeholder 6"/>
          <p:cNvSpPr>
            <a:spLocks noGrp="1"/>
          </p:cNvSpPr>
          <p:nvPr>
            <p:ph type="sldNum" sz="quarter" idx="12"/>
          </p:nvPr>
        </p:nvSpPr>
        <p:spPr/>
        <p:txBody>
          <a:bodyPr/>
          <a:lstStyle/>
          <a:p>
            <a:fld id="{15D6AE0D-1F0C-4ED4-831B-4038507FE515}" type="slidenum">
              <a:rPr lang="nl-NL" smtClean="0"/>
              <a:t>‹nr.›</a:t>
            </a:fld>
            <a:endParaRPr lang="nl-NL"/>
          </a:p>
        </p:txBody>
      </p:sp>
      <p:cxnSp>
        <p:nvCxnSpPr>
          <p:cNvPr id="8" name="Rechte verbindingslijn 7"/>
          <p:cNvCxnSpPr/>
          <p:nvPr userDrawn="1"/>
        </p:nvCxnSpPr>
        <p:spPr>
          <a:xfrm>
            <a:off x="623888" y="2057400"/>
            <a:ext cx="29551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68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hthoek 7"/>
          <p:cNvSpPr/>
          <p:nvPr userDrawn="1"/>
        </p:nvSpPr>
        <p:spPr>
          <a:xfrm>
            <a:off x="548640" y="1724297"/>
            <a:ext cx="8098971" cy="174172"/>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p:cNvCxnSpPr/>
          <p:nvPr userDrawn="1"/>
        </p:nvCxnSpPr>
        <p:spPr>
          <a:xfrm>
            <a:off x="623888" y="2057400"/>
            <a:ext cx="29551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1188988"/>
            <a:ext cx="4632431" cy="4680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133600"/>
            <a:ext cx="2949178" cy="3735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10616F98-C624-409A-A8F9-2E65D504C521}" type="datetimeFigureOut">
              <a:rPr lang="nl-NL" smtClean="0"/>
              <a:t>25-10-2023</a:t>
            </a:fld>
            <a:endParaRPr lang="nl-NL"/>
          </a:p>
        </p:txBody>
      </p:sp>
      <p:sp>
        <p:nvSpPr>
          <p:cNvPr id="7" name="Slide Number Placeholder 6"/>
          <p:cNvSpPr>
            <a:spLocks noGrp="1"/>
          </p:cNvSpPr>
          <p:nvPr>
            <p:ph type="sldNum" sz="quarter" idx="12"/>
          </p:nvPr>
        </p:nvSpPr>
        <p:spPr/>
        <p:txBody>
          <a:bodyPr/>
          <a:lstStyle/>
          <a:p>
            <a:fld id="{15D6AE0D-1F0C-4ED4-831B-4038507FE515}" type="slidenum">
              <a:rPr lang="nl-NL" smtClean="0"/>
              <a:t>‹nr.›</a:t>
            </a:fld>
            <a:endParaRPr lang="nl-NL"/>
          </a:p>
        </p:txBody>
      </p:sp>
    </p:spTree>
    <p:extLst>
      <p:ext uri="{BB962C8B-B14F-4D97-AF65-F5344CB8AC3E}">
        <p14:creationId xmlns:p14="http://schemas.microsoft.com/office/powerpoint/2010/main" val="62207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49" y="421279"/>
            <a:ext cx="6670221" cy="1325563"/>
          </a:xfrm>
          <a:prstGeom prst="rect">
            <a:avLst/>
          </a:prstGeom>
        </p:spPr>
        <p:txBody>
          <a:bodyPr vert="horz" lIns="91440" tIns="45720" rIns="91440" bIns="45720" rtlCol="0" anchor="b" anchorCtr="0">
            <a:normAutofit/>
          </a:bodyPr>
          <a:lstStyle/>
          <a:p>
            <a:r>
              <a:rPr lang="nl-NL" dirty="0"/>
              <a:t>Klik om de stijl te bewerken</a:t>
            </a:r>
            <a:endParaRPr lang="en-US" dirty="0"/>
          </a:p>
        </p:txBody>
      </p:sp>
      <p:sp>
        <p:nvSpPr>
          <p:cNvPr id="3" name="Text Placeholder 2"/>
          <p:cNvSpPr>
            <a:spLocks noGrp="1"/>
          </p:cNvSpPr>
          <p:nvPr>
            <p:ph type="body" idx="1"/>
          </p:nvPr>
        </p:nvSpPr>
        <p:spPr>
          <a:xfrm>
            <a:off x="628650" y="1881778"/>
            <a:ext cx="7886700" cy="435133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10616F98-C624-409A-A8F9-2E65D504C521}" type="datetimeFigureOut">
              <a:rPr lang="nl-NL" smtClean="0"/>
              <a:pPr/>
              <a:t>25-10-2023</a:t>
            </a:fld>
            <a:endParaRPr lang="nl-N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5D6AE0D-1F0C-4ED4-831B-4038507FE515}" type="slidenum">
              <a:rPr lang="nl-NL" smtClean="0"/>
              <a:pPr/>
              <a:t>‹nr.›</a:t>
            </a:fld>
            <a:endParaRPr lang="nl-NL" dirty="0"/>
          </a:p>
        </p:txBody>
      </p:sp>
      <p:cxnSp>
        <p:nvCxnSpPr>
          <p:cNvPr id="8" name="Rechte verbindingslijn 7"/>
          <p:cNvCxnSpPr/>
          <p:nvPr/>
        </p:nvCxnSpPr>
        <p:spPr>
          <a:xfrm>
            <a:off x="623888" y="1807805"/>
            <a:ext cx="792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64894" y="421279"/>
            <a:ext cx="1078994" cy="1078994"/>
          </a:xfrm>
          <a:prstGeom prst="rect">
            <a:avLst/>
          </a:prstGeom>
        </p:spPr>
      </p:pic>
    </p:spTree>
    <p:extLst>
      <p:ext uri="{BB962C8B-B14F-4D97-AF65-F5344CB8AC3E}">
        <p14:creationId xmlns:p14="http://schemas.microsoft.com/office/powerpoint/2010/main" val="38234715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v.vreeswijk@nlveteraneninstituut.n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Marije.van.Yperen@jellinek.nl" TargetMode="External"/><Relationship Id="rId4" Type="http://schemas.openxmlformats.org/officeDocument/2006/relationships/hyperlink" Target="mailto:n.van.den.bergh@arq.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140E7-D2C7-4EE9-A93C-05295485BB1C}"/>
              </a:ext>
            </a:extLst>
          </p:cNvPr>
          <p:cNvSpPr>
            <a:spLocks noGrp="1"/>
          </p:cNvSpPr>
          <p:nvPr>
            <p:ph type="ctrTitle"/>
          </p:nvPr>
        </p:nvSpPr>
        <p:spPr/>
        <p:txBody>
          <a:bodyPr/>
          <a:lstStyle/>
          <a:p>
            <a:r>
              <a:rPr lang="en-US" dirty="0"/>
              <a:t>Acceptance and commitment therapy</a:t>
            </a:r>
            <a:endParaRPr lang="nl-NL" dirty="0"/>
          </a:p>
        </p:txBody>
      </p:sp>
      <p:sp>
        <p:nvSpPr>
          <p:cNvPr id="3" name="Ondertitel 2">
            <a:extLst>
              <a:ext uri="{FF2B5EF4-FFF2-40B4-BE49-F238E27FC236}">
                <a16:creationId xmlns:a16="http://schemas.microsoft.com/office/drawing/2014/main" id="{BFA77EEB-52E9-4005-9F67-61AEC0A3170F}"/>
              </a:ext>
            </a:extLst>
          </p:cNvPr>
          <p:cNvSpPr>
            <a:spLocks noGrp="1"/>
          </p:cNvSpPr>
          <p:nvPr>
            <p:ph type="subTitle" idx="1"/>
          </p:nvPr>
        </p:nvSpPr>
        <p:spPr/>
        <p:txBody>
          <a:bodyPr>
            <a:normAutofit/>
          </a:bodyPr>
          <a:lstStyle/>
          <a:p>
            <a:r>
              <a:rPr lang="nl-NL" sz="2400" dirty="0"/>
              <a:t>of de kunst van waardengericht</a:t>
            </a:r>
            <a:br>
              <a:rPr lang="nl-NL" sz="2400" dirty="0"/>
            </a:br>
            <a:r>
              <a:rPr lang="nl-NL" sz="2400" dirty="0"/>
              <a:t>leven</a:t>
            </a:r>
            <a:endParaRPr lang="nl-NL" dirty="0"/>
          </a:p>
        </p:txBody>
      </p:sp>
    </p:spTree>
    <p:extLst>
      <p:ext uri="{BB962C8B-B14F-4D97-AF65-F5344CB8AC3E}">
        <p14:creationId xmlns:p14="http://schemas.microsoft.com/office/powerpoint/2010/main" val="84681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A0001-3A9B-6233-FCB3-1CE3FD34F3BF}"/>
              </a:ext>
            </a:extLst>
          </p:cNvPr>
          <p:cNvSpPr>
            <a:spLocks noGrp="1"/>
          </p:cNvSpPr>
          <p:nvPr>
            <p:ph type="title"/>
          </p:nvPr>
        </p:nvSpPr>
        <p:spPr/>
        <p:txBody>
          <a:bodyPr/>
          <a:lstStyle/>
          <a:p>
            <a:r>
              <a:rPr lang="nl-NL" dirty="0"/>
              <a:t>Welke tuintjes zijn voor jou belangrijk?</a:t>
            </a:r>
          </a:p>
        </p:txBody>
      </p:sp>
      <p:pic>
        <p:nvPicPr>
          <p:cNvPr id="1026" name="Picture 2" descr="Moestuin plattegrond - Pokon - Groen doet je goed">
            <a:extLst>
              <a:ext uri="{FF2B5EF4-FFF2-40B4-BE49-F238E27FC236}">
                <a16:creationId xmlns:a16="http://schemas.microsoft.com/office/drawing/2014/main" id="{D91BE4A7-947A-B8AE-149E-B6B64344BC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4438" y="2486025"/>
            <a:ext cx="6207919" cy="275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476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EF5AA-287F-A952-F32C-B8A7104E74B0}"/>
              </a:ext>
            </a:extLst>
          </p:cNvPr>
          <p:cNvSpPr>
            <a:spLocks noGrp="1"/>
          </p:cNvSpPr>
          <p:nvPr>
            <p:ph type="title"/>
          </p:nvPr>
        </p:nvSpPr>
        <p:spPr/>
        <p:txBody>
          <a:bodyPr/>
          <a:lstStyle/>
          <a:p>
            <a:r>
              <a:rPr lang="nl-NL" dirty="0"/>
              <a:t>Vragen? </a:t>
            </a:r>
          </a:p>
        </p:txBody>
      </p:sp>
      <p:pic>
        <p:nvPicPr>
          <p:cNvPr id="6" name="Picture 2" descr="Vraagteken Vraag Markering - Gratis afbeelding op Pixabay - Pixabay">
            <a:extLst>
              <a:ext uri="{FF2B5EF4-FFF2-40B4-BE49-F238E27FC236}">
                <a16:creationId xmlns:a16="http://schemas.microsoft.com/office/drawing/2014/main" id="{99F10A57-7249-A133-5B23-28242D7347F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67808" y="1961704"/>
            <a:ext cx="4351337"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6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151C7FC5-6A78-BF74-EEB6-7A05C0010D80}"/>
              </a:ext>
            </a:extLst>
          </p:cNvPr>
          <p:cNvSpPr>
            <a:spLocks noGrp="1"/>
          </p:cNvSpPr>
          <p:nvPr>
            <p:ph idx="1"/>
          </p:nvPr>
        </p:nvSpPr>
        <p:spPr>
          <a:xfrm>
            <a:off x="756745" y="2081048"/>
            <a:ext cx="7758605" cy="4152068"/>
          </a:xfrm>
        </p:spPr>
        <p:txBody>
          <a:bodyPr>
            <a:normAutofit/>
          </a:bodyPr>
          <a:lstStyle/>
          <a:p>
            <a:pPr marL="0" indent="0">
              <a:buNone/>
            </a:pPr>
            <a:r>
              <a:rPr lang="nl-NL" dirty="0"/>
              <a:t>Contact:</a:t>
            </a:r>
          </a:p>
          <a:p>
            <a:r>
              <a:rPr lang="nl-NL" sz="2800" dirty="0"/>
              <a:t>Sabrina: </a:t>
            </a:r>
            <a:r>
              <a:rPr lang="nl-NL" sz="2800" dirty="0">
                <a:hlinkClick r:id="rId3"/>
              </a:rPr>
              <a:t>s.v.vreeswijk@nlveteraneninstituut.nl</a:t>
            </a:r>
            <a:r>
              <a:rPr lang="nl-NL" sz="2800" dirty="0"/>
              <a:t> </a:t>
            </a:r>
          </a:p>
          <a:p>
            <a:r>
              <a:rPr lang="nl-NL" sz="2800" dirty="0"/>
              <a:t>Nina: </a:t>
            </a:r>
            <a:r>
              <a:rPr lang="nl-NL" sz="2800" dirty="0">
                <a:hlinkClick r:id="rId4"/>
              </a:rPr>
              <a:t>n.van.den.bergh@arq.org</a:t>
            </a:r>
            <a:r>
              <a:rPr lang="nl-NL" sz="2800" dirty="0"/>
              <a:t> </a:t>
            </a:r>
          </a:p>
          <a:p>
            <a:r>
              <a:rPr lang="nl-NL" sz="2800" dirty="0"/>
              <a:t>Marije: </a:t>
            </a:r>
            <a:r>
              <a:rPr lang="nl-NL" sz="2800" dirty="0">
                <a:hlinkClick r:id="rId5"/>
              </a:rPr>
              <a:t>Marije.van.Yperen@jellinek.nl</a:t>
            </a:r>
            <a:r>
              <a:rPr lang="nl-NL" sz="2800" dirty="0"/>
              <a:t> </a:t>
            </a:r>
          </a:p>
          <a:p>
            <a:endParaRPr lang="nl-NL" dirty="0"/>
          </a:p>
        </p:txBody>
      </p:sp>
    </p:spTree>
    <p:extLst>
      <p:ext uri="{BB962C8B-B14F-4D97-AF65-F5344CB8AC3E}">
        <p14:creationId xmlns:p14="http://schemas.microsoft.com/office/powerpoint/2010/main" val="143101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D1E192-B154-4F92-9500-35F3DBA3E752}"/>
              </a:ext>
            </a:extLst>
          </p:cNvPr>
          <p:cNvSpPr>
            <a:spLocks noGrp="1"/>
          </p:cNvSpPr>
          <p:nvPr>
            <p:ph type="title"/>
          </p:nvPr>
        </p:nvSpPr>
        <p:spPr/>
        <p:txBody>
          <a:bodyPr/>
          <a:lstStyle/>
          <a:p>
            <a:r>
              <a:rPr lang="nl-NL" dirty="0"/>
              <a:t>Even voorstellen	</a:t>
            </a:r>
          </a:p>
        </p:txBody>
      </p:sp>
      <p:sp>
        <p:nvSpPr>
          <p:cNvPr id="3" name="Tijdelijke aanduiding voor inhoud 2">
            <a:extLst>
              <a:ext uri="{FF2B5EF4-FFF2-40B4-BE49-F238E27FC236}">
                <a16:creationId xmlns:a16="http://schemas.microsoft.com/office/drawing/2014/main" id="{1D79FE0B-CD80-4D78-B738-7F52E35D7D13}"/>
              </a:ext>
            </a:extLst>
          </p:cNvPr>
          <p:cNvSpPr>
            <a:spLocks noGrp="1"/>
          </p:cNvSpPr>
          <p:nvPr>
            <p:ph idx="1"/>
          </p:nvPr>
        </p:nvSpPr>
        <p:spPr/>
        <p:txBody>
          <a:bodyPr>
            <a:normAutofit fontScale="92500"/>
          </a:bodyPr>
          <a:lstStyle/>
          <a:p>
            <a:pPr marL="0" indent="0">
              <a:buNone/>
            </a:pPr>
            <a:r>
              <a:rPr lang="nl-NL" dirty="0"/>
              <a:t>Marije: pleitbezorger voor pretentieloos je best doen</a:t>
            </a:r>
          </a:p>
          <a:p>
            <a:pPr marL="0" indent="0">
              <a:buNone/>
            </a:pPr>
            <a:endParaRPr lang="nl-NL" dirty="0"/>
          </a:p>
          <a:p>
            <a:pPr marL="0" indent="0">
              <a:buNone/>
            </a:pPr>
            <a:r>
              <a:rPr lang="nl-NL" dirty="0"/>
              <a:t>Sabrina: Haar man en pubers, humor, een goed gesprek met vrienden en familie en de natuur is een belangrijke levenswaarde, net als mensen helpen hun perspectief te vergroten. </a:t>
            </a:r>
          </a:p>
          <a:p>
            <a:pPr marL="0" indent="0">
              <a:buNone/>
            </a:pPr>
            <a:endParaRPr lang="nl-NL" dirty="0"/>
          </a:p>
          <a:p>
            <a:pPr marL="0" indent="0">
              <a:buNone/>
            </a:pPr>
            <a:r>
              <a:rPr lang="nl-NL" dirty="0"/>
              <a:t>Nina: mijn samengestelde gezin en daarnaast Ajax, humor en geordende chaos.   </a:t>
            </a:r>
          </a:p>
          <a:p>
            <a:pPr marL="0" indent="0">
              <a:buNone/>
            </a:pPr>
            <a:endParaRPr lang="nl-NL" dirty="0"/>
          </a:p>
        </p:txBody>
      </p:sp>
      <p:pic>
        <p:nvPicPr>
          <p:cNvPr id="1026" name="Picture 2" descr="Nieuwe coördinatoren O8 en O9. | SV Bon Boys">
            <a:extLst>
              <a:ext uri="{FF2B5EF4-FFF2-40B4-BE49-F238E27FC236}">
                <a16:creationId xmlns:a16="http://schemas.microsoft.com/office/drawing/2014/main" id="{EB8A9E21-670B-B56C-B5F7-FB2A59A11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945" y="0"/>
            <a:ext cx="273367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53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05AA12-CD38-4B58-9892-A3F5339F140A}"/>
              </a:ext>
            </a:extLst>
          </p:cNvPr>
          <p:cNvSpPr>
            <a:spLocks noGrp="1"/>
          </p:cNvSpPr>
          <p:nvPr>
            <p:ph type="title"/>
          </p:nvPr>
        </p:nvSpPr>
        <p:spPr/>
        <p:txBody>
          <a:bodyPr/>
          <a:lstStyle/>
          <a:p>
            <a:r>
              <a:rPr lang="nl-NL" dirty="0"/>
              <a:t>ACT = doen</a:t>
            </a:r>
          </a:p>
        </p:txBody>
      </p:sp>
      <p:sp>
        <p:nvSpPr>
          <p:cNvPr id="3" name="Tijdelijke aanduiding voor inhoud 2">
            <a:extLst>
              <a:ext uri="{FF2B5EF4-FFF2-40B4-BE49-F238E27FC236}">
                <a16:creationId xmlns:a16="http://schemas.microsoft.com/office/drawing/2014/main" id="{148106D7-96C6-46DF-8A92-02604B90B43B}"/>
              </a:ext>
            </a:extLst>
          </p:cNvPr>
          <p:cNvSpPr>
            <a:spLocks noGrp="1"/>
          </p:cNvSpPr>
          <p:nvPr>
            <p:ph idx="1"/>
          </p:nvPr>
        </p:nvSpPr>
        <p:spPr>
          <a:xfrm>
            <a:off x="4261757" y="1881778"/>
            <a:ext cx="4555671" cy="4351338"/>
          </a:xfrm>
        </p:spPr>
        <p:txBody>
          <a:bodyPr>
            <a:normAutofit/>
          </a:bodyPr>
          <a:lstStyle/>
          <a:p>
            <a:pPr marL="0" indent="0">
              <a:buNone/>
            </a:pPr>
            <a:r>
              <a:rPr lang="nl-NL" dirty="0">
                <a:solidFill>
                  <a:srgbClr val="0D0D0D"/>
                </a:solidFill>
                <a:latin typeface="Arial" panose="020B0604020202020204" pitchFamily="34" charset="0"/>
                <a:ea typeface="Arial" panose="020B0604020202020204" pitchFamily="34" charset="0"/>
                <a:cs typeface="Arial" panose="020B0604020202020204" pitchFamily="34" charset="0"/>
              </a:rPr>
              <a:t>Wat gaan we vandaag doen? </a:t>
            </a:r>
          </a:p>
          <a:p>
            <a:r>
              <a:rPr lang="nl-NL" dirty="0" err="1"/>
              <a:t>Acceptance</a:t>
            </a:r>
            <a:r>
              <a:rPr lang="nl-NL" dirty="0"/>
              <a:t> </a:t>
            </a:r>
            <a:r>
              <a:rPr lang="nl-NL" dirty="0" err="1"/>
              <a:t>and</a:t>
            </a:r>
            <a:r>
              <a:rPr lang="nl-NL" dirty="0"/>
              <a:t> Commitment </a:t>
            </a:r>
            <a:r>
              <a:rPr lang="nl-NL" dirty="0" err="1"/>
              <a:t>Therapy</a:t>
            </a:r>
            <a:r>
              <a:rPr lang="nl-NL" dirty="0"/>
              <a:t>  in 3 minuten</a:t>
            </a:r>
          </a:p>
          <a:p>
            <a:pPr marL="0" indent="0">
              <a:buNone/>
            </a:pPr>
            <a:endParaRPr lang="nl-NL" dirty="0"/>
          </a:p>
          <a:p>
            <a:r>
              <a:rPr lang="nl-NL" dirty="0"/>
              <a:t>Oefening tuintjes</a:t>
            </a:r>
          </a:p>
        </p:txBody>
      </p:sp>
      <p:pic>
        <p:nvPicPr>
          <p:cNvPr id="4" name="Afbeelding 3" descr="Afbeelding met kamer&#10;&#10;Automatisch gegenereerde beschrijving">
            <a:extLst>
              <a:ext uri="{FF2B5EF4-FFF2-40B4-BE49-F238E27FC236}">
                <a16:creationId xmlns:a16="http://schemas.microsoft.com/office/drawing/2014/main" id="{C76C336C-7FB5-CF31-8EFD-8204B086C9AE}"/>
              </a:ext>
            </a:extLst>
          </p:cNvPr>
          <p:cNvPicPr>
            <a:picLocks noChangeAspect="1"/>
          </p:cNvPicPr>
          <p:nvPr/>
        </p:nvPicPr>
        <p:blipFill>
          <a:blip r:embed="rId3"/>
          <a:stretch>
            <a:fillRect/>
          </a:stretch>
        </p:blipFill>
        <p:spPr>
          <a:xfrm rot="21600000">
            <a:off x="662035" y="2776958"/>
            <a:ext cx="3429314" cy="1337432"/>
          </a:xfrm>
          <a:prstGeom prst="rect">
            <a:avLst/>
          </a:prstGeom>
        </p:spPr>
      </p:pic>
    </p:spTree>
    <p:extLst>
      <p:ext uri="{BB962C8B-B14F-4D97-AF65-F5344CB8AC3E}">
        <p14:creationId xmlns:p14="http://schemas.microsoft.com/office/powerpoint/2010/main" val="6500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F58AC-ED31-69DB-70AB-D3521BEBA7E0}"/>
              </a:ext>
            </a:extLst>
          </p:cNvPr>
          <p:cNvSpPr>
            <a:spLocks noGrp="1"/>
          </p:cNvSpPr>
          <p:nvPr>
            <p:ph type="title"/>
          </p:nvPr>
        </p:nvSpPr>
        <p:spPr>
          <a:xfrm>
            <a:off x="628649" y="421279"/>
            <a:ext cx="6670221" cy="1325563"/>
          </a:xfrm>
        </p:spPr>
        <p:txBody>
          <a:bodyPr anchor="b">
            <a:normAutofit/>
          </a:bodyPr>
          <a:lstStyle/>
          <a:p>
            <a:r>
              <a:rPr lang="nl-NL" dirty="0"/>
              <a:t>Doel van ACT</a:t>
            </a:r>
          </a:p>
        </p:txBody>
      </p:sp>
      <p:pic>
        <p:nvPicPr>
          <p:cNvPr id="4" name="Tijdelijke aanduiding voor inhoud 3">
            <a:extLst>
              <a:ext uri="{FF2B5EF4-FFF2-40B4-BE49-F238E27FC236}">
                <a16:creationId xmlns:a16="http://schemas.microsoft.com/office/drawing/2014/main" id="{E333A12C-1FBC-BA56-2F3E-D49F4A7E1F0F}"/>
              </a:ext>
            </a:extLst>
          </p:cNvPr>
          <p:cNvPicPr>
            <a:picLocks noGrp="1" noChangeAspect="1"/>
          </p:cNvPicPr>
          <p:nvPr>
            <p:ph sz="half" idx="1"/>
          </p:nvPr>
        </p:nvPicPr>
        <p:blipFill rotWithShape="1">
          <a:blip r:embed="rId3"/>
          <a:srcRect l="15783" r="17232" b="-3"/>
          <a:stretch/>
        </p:blipFill>
        <p:spPr>
          <a:xfrm>
            <a:off x="824450" y="2004004"/>
            <a:ext cx="3139309" cy="3515052"/>
          </a:xfrm>
          <a:prstGeom prst="rect">
            <a:avLst/>
          </a:prstGeom>
          <a:noFill/>
        </p:spPr>
      </p:pic>
      <p:sp>
        <p:nvSpPr>
          <p:cNvPr id="9" name="Content Placeholder 3">
            <a:extLst>
              <a:ext uri="{FF2B5EF4-FFF2-40B4-BE49-F238E27FC236}">
                <a16:creationId xmlns:a16="http://schemas.microsoft.com/office/drawing/2014/main" id="{985AD457-D6AB-C565-31AD-0C24EC90D1DE}"/>
              </a:ext>
            </a:extLst>
          </p:cNvPr>
          <p:cNvSpPr>
            <a:spLocks noGrp="1"/>
          </p:cNvSpPr>
          <p:nvPr>
            <p:ph sz="half" idx="2"/>
          </p:nvPr>
        </p:nvSpPr>
        <p:spPr>
          <a:xfrm>
            <a:off x="4629150" y="1877879"/>
            <a:ext cx="3886200" cy="4351338"/>
          </a:xfrm>
        </p:spPr>
        <p:txBody>
          <a:bodyPr/>
          <a:lstStyle/>
          <a:p>
            <a:endParaRPr lang="nl-NL" dirty="0"/>
          </a:p>
          <a:p>
            <a:r>
              <a:rPr lang="nl-NL" dirty="0"/>
              <a:t>Niet gericht op bestrijden van de klachten, maar op het vergroten van </a:t>
            </a:r>
            <a:r>
              <a:rPr lang="nl-NL" b="1" dirty="0"/>
              <a:t>psychologische flexibiliteit </a:t>
            </a:r>
          </a:p>
          <a:p>
            <a:endParaRPr lang="nl-NL" b="1" dirty="0"/>
          </a:p>
        </p:txBody>
      </p:sp>
    </p:spTree>
    <p:extLst>
      <p:ext uri="{BB962C8B-B14F-4D97-AF65-F5344CB8AC3E}">
        <p14:creationId xmlns:p14="http://schemas.microsoft.com/office/powerpoint/2010/main" val="225136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F32B3-FA34-40B4-AB2B-2666D33BCC6C}"/>
              </a:ext>
            </a:extLst>
          </p:cNvPr>
          <p:cNvSpPr>
            <a:spLocks noGrp="1"/>
          </p:cNvSpPr>
          <p:nvPr>
            <p:ph type="title"/>
          </p:nvPr>
        </p:nvSpPr>
        <p:spPr/>
        <p:txBody>
          <a:bodyPr/>
          <a:lstStyle/>
          <a:p>
            <a:r>
              <a:rPr lang="nl-NL" dirty="0"/>
              <a:t>Wat is ACT?	</a:t>
            </a:r>
          </a:p>
        </p:txBody>
      </p:sp>
      <p:sp>
        <p:nvSpPr>
          <p:cNvPr id="3" name="Tijdelijke aanduiding voor inhoud 2">
            <a:extLst>
              <a:ext uri="{FF2B5EF4-FFF2-40B4-BE49-F238E27FC236}">
                <a16:creationId xmlns:a16="http://schemas.microsoft.com/office/drawing/2014/main" id="{9047254A-310E-4129-96B9-127895D1BB52}"/>
              </a:ext>
            </a:extLst>
          </p:cNvPr>
          <p:cNvSpPr>
            <a:spLocks noGrp="1"/>
          </p:cNvSpPr>
          <p:nvPr>
            <p:ph idx="1"/>
          </p:nvPr>
        </p:nvSpPr>
        <p:spPr>
          <a:xfrm>
            <a:off x="628650" y="1881778"/>
            <a:ext cx="4939393" cy="4351338"/>
          </a:xfrm>
        </p:spPr>
        <p:txBody>
          <a:bodyPr>
            <a:normAutofit fontScale="85000" lnSpcReduction="20000"/>
          </a:bodyPr>
          <a:lstStyle/>
          <a:p>
            <a:r>
              <a:rPr lang="nl-NL" b="1" dirty="0" err="1"/>
              <a:t>Acceptance</a:t>
            </a:r>
            <a:r>
              <a:rPr lang="nl-NL" b="1" dirty="0"/>
              <a:t>: </a:t>
            </a:r>
            <a:r>
              <a:rPr lang="nl-NL" dirty="0"/>
              <a:t>zachtaardige houding naar alles wat je denkt, voelt en ervaart</a:t>
            </a:r>
          </a:p>
          <a:p>
            <a:endParaRPr lang="nl-NL" dirty="0"/>
          </a:p>
          <a:p>
            <a:r>
              <a:rPr lang="nl-NL" b="1" dirty="0"/>
              <a:t>Commitment</a:t>
            </a:r>
            <a:r>
              <a:rPr lang="nl-NL" dirty="0"/>
              <a:t>: committeren aan waarden, ondanks de klachten</a:t>
            </a:r>
          </a:p>
          <a:p>
            <a:endParaRPr lang="nl-NL" dirty="0"/>
          </a:p>
          <a:p>
            <a:r>
              <a:rPr lang="nl-NL" b="1" dirty="0" err="1"/>
              <a:t>Therapy</a:t>
            </a:r>
            <a:r>
              <a:rPr lang="nl-NL" b="1" dirty="0"/>
              <a:t>: </a:t>
            </a:r>
            <a:r>
              <a:rPr lang="nl-NL" dirty="0"/>
              <a:t>toegewijde actie, metaforen &amp; ervaringsoefeningen</a:t>
            </a:r>
          </a:p>
          <a:p>
            <a:endParaRPr lang="nl-NL" dirty="0"/>
          </a:p>
          <a:p>
            <a:r>
              <a:rPr lang="nl-NL" dirty="0"/>
              <a:t>Houding van de therapeut</a:t>
            </a:r>
          </a:p>
        </p:txBody>
      </p:sp>
      <p:pic>
        <p:nvPicPr>
          <p:cNvPr id="4" name="Picture 2" descr="Acceptance and commitment therapy - Wikipedia">
            <a:extLst>
              <a:ext uri="{FF2B5EF4-FFF2-40B4-BE49-F238E27FC236}">
                <a16:creationId xmlns:a16="http://schemas.microsoft.com/office/drawing/2014/main" id="{6AF58720-6B46-C960-88AB-4AB87200B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530" b="1"/>
          <a:stretch/>
        </p:blipFill>
        <p:spPr bwMode="auto">
          <a:xfrm>
            <a:off x="5568043" y="2320450"/>
            <a:ext cx="3342167" cy="347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21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89B4E-CC8A-AF45-E8BB-193641A8B8C6}"/>
              </a:ext>
            </a:extLst>
          </p:cNvPr>
          <p:cNvSpPr>
            <a:spLocks noGrp="1"/>
          </p:cNvSpPr>
          <p:nvPr>
            <p:ph type="title"/>
          </p:nvPr>
        </p:nvSpPr>
        <p:spPr/>
        <p:txBody>
          <a:bodyPr/>
          <a:lstStyle/>
          <a:p>
            <a:r>
              <a:rPr lang="nl-NL" dirty="0" err="1"/>
              <a:t>Experientiele</a:t>
            </a:r>
            <a:r>
              <a:rPr lang="nl-NL" dirty="0"/>
              <a:t> vermijding</a:t>
            </a:r>
          </a:p>
        </p:txBody>
      </p:sp>
      <p:sp>
        <p:nvSpPr>
          <p:cNvPr id="3" name="Tijdelijke aanduiding voor inhoud 2">
            <a:extLst>
              <a:ext uri="{FF2B5EF4-FFF2-40B4-BE49-F238E27FC236}">
                <a16:creationId xmlns:a16="http://schemas.microsoft.com/office/drawing/2014/main" id="{58E47561-F488-2FDE-D9DA-A48B00618907}"/>
              </a:ext>
            </a:extLst>
          </p:cNvPr>
          <p:cNvSpPr>
            <a:spLocks noGrp="1"/>
          </p:cNvSpPr>
          <p:nvPr>
            <p:ph idx="1"/>
          </p:nvPr>
        </p:nvSpPr>
        <p:spPr/>
        <p:txBody>
          <a:bodyPr/>
          <a:lstStyle/>
          <a:p>
            <a:r>
              <a:rPr lang="nl-NL" sz="2800" dirty="0"/>
              <a:t>Het proberen te controleren, vermijden of veranderen van innerlijke ervaringen</a:t>
            </a:r>
          </a:p>
          <a:p>
            <a:endParaRPr lang="nl-NL" dirty="0"/>
          </a:p>
        </p:txBody>
      </p:sp>
      <p:pic>
        <p:nvPicPr>
          <p:cNvPr id="5" name="Picture 4" descr="The cost of emotional avoidance - American Police Beat Magazine">
            <a:extLst>
              <a:ext uri="{FF2B5EF4-FFF2-40B4-BE49-F238E27FC236}">
                <a16:creationId xmlns:a16="http://schemas.microsoft.com/office/drawing/2014/main" id="{542BF2B0-4C55-E5ED-59C7-858AAFC23D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37" r="32687"/>
          <a:stretch/>
        </p:blipFill>
        <p:spPr bwMode="auto">
          <a:xfrm>
            <a:off x="5453234" y="3397964"/>
            <a:ext cx="3645355" cy="3509022"/>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The happiness Trap Flashcards | Quizlet">
            <a:extLst>
              <a:ext uri="{FF2B5EF4-FFF2-40B4-BE49-F238E27FC236}">
                <a16:creationId xmlns:a16="http://schemas.microsoft.com/office/drawing/2014/main" id="{FD3E00F6-3CCD-E70F-6063-35F0C5E4F1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53" r="22225" b="-2"/>
          <a:stretch/>
        </p:blipFill>
        <p:spPr bwMode="auto">
          <a:xfrm>
            <a:off x="2452861" y="3166782"/>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34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F4ABD-1994-1FCD-0015-79027AB50DFD}"/>
              </a:ext>
            </a:extLst>
          </p:cNvPr>
          <p:cNvSpPr>
            <a:spLocks noGrp="1"/>
          </p:cNvSpPr>
          <p:nvPr>
            <p:ph type="title"/>
          </p:nvPr>
        </p:nvSpPr>
        <p:spPr/>
        <p:txBody>
          <a:bodyPr/>
          <a:lstStyle/>
          <a:p>
            <a:r>
              <a:rPr lang="nl-NL" dirty="0"/>
              <a:t>Acceptatie</a:t>
            </a:r>
          </a:p>
        </p:txBody>
      </p:sp>
      <p:sp>
        <p:nvSpPr>
          <p:cNvPr id="3" name="Tijdelijke aanduiding voor inhoud 2">
            <a:extLst>
              <a:ext uri="{FF2B5EF4-FFF2-40B4-BE49-F238E27FC236}">
                <a16:creationId xmlns:a16="http://schemas.microsoft.com/office/drawing/2014/main" id="{59F7398D-844D-4236-BAA5-280AE4EFF3FC}"/>
              </a:ext>
            </a:extLst>
          </p:cNvPr>
          <p:cNvSpPr>
            <a:spLocks noGrp="1"/>
          </p:cNvSpPr>
          <p:nvPr>
            <p:ph idx="1"/>
          </p:nvPr>
        </p:nvSpPr>
        <p:spPr>
          <a:xfrm>
            <a:off x="760078" y="1497776"/>
            <a:ext cx="4008131" cy="2443660"/>
          </a:xfrm>
        </p:spPr>
        <p:txBody>
          <a:bodyPr>
            <a:normAutofit lnSpcReduction="10000"/>
          </a:bodyPr>
          <a:lstStyle/>
          <a:p>
            <a:pPr marL="0" indent="0">
              <a:buNone/>
            </a:pPr>
            <a:endParaRPr lang="nl-NL" dirty="0"/>
          </a:p>
          <a:p>
            <a:pPr marL="285750" indent="-285750">
              <a:buFont typeface="Arial" panose="020B0604020202020204" pitchFamily="34" charset="0"/>
              <a:buChar char="•"/>
            </a:pPr>
            <a:r>
              <a:rPr lang="nl-NL" sz="2200" dirty="0"/>
              <a:t>Pijn: fysieke ongemakken, ziekte, overlijden van geliefde, ontslag, slaapproblemen, problemen met kinderen, stress, angst, verdriet</a:t>
            </a:r>
          </a:p>
          <a:p>
            <a:pPr marL="285750" indent="-285750">
              <a:buFont typeface="Arial" panose="020B0604020202020204" pitchFamily="34" charset="0"/>
              <a:buChar char="•"/>
            </a:pPr>
            <a:endParaRPr lang="nl-NL" sz="2200" dirty="0"/>
          </a:p>
          <a:p>
            <a:pPr marL="285750" indent="-285750">
              <a:buFont typeface="Arial" panose="020B0604020202020204" pitchFamily="34" charset="0"/>
              <a:buChar char="•"/>
            </a:pPr>
            <a:endParaRPr lang="nl-NL" sz="2200" dirty="0"/>
          </a:p>
          <a:p>
            <a:endParaRPr lang="nl-NL" dirty="0"/>
          </a:p>
        </p:txBody>
      </p:sp>
      <p:sp>
        <p:nvSpPr>
          <p:cNvPr id="4" name="Stroomdiagram: Verbindingslijn 3">
            <a:extLst>
              <a:ext uri="{FF2B5EF4-FFF2-40B4-BE49-F238E27FC236}">
                <a16:creationId xmlns:a16="http://schemas.microsoft.com/office/drawing/2014/main" id="{F0FDC7FA-32A5-84C3-D155-295D7A43CAE8}"/>
              </a:ext>
            </a:extLst>
          </p:cNvPr>
          <p:cNvSpPr/>
          <p:nvPr/>
        </p:nvSpPr>
        <p:spPr>
          <a:xfrm>
            <a:off x="4850121" y="2091487"/>
            <a:ext cx="3665229" cy="393192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nl-NL" sz="2400" dirty="0">
                <a:solidFill>
                  <a:schemeClr val="bg1"/>
                </a:solidFill>
              </a:rPr>
              <a:t>Lijden</a:t>
            </a:r>
          </a:p>
        </p:txBody>
      </p:sp>
      <p:sp>
        <p:nvSpPr>
          <p:cNvPr id="5" name="Stroomdiagram: Verbindingslijn 4">
            <a:extLst>
              <a:ext uri="{FF2B5EF4-FFF2-40B4-BE49-F238E27FC236}">
                <a16:creationId xmlns:a16="http://schemas.microsoft.com/office/drawing/2014/main" id="{7D3A891E-7257-57B5-D4F9-AEC9EBBDF1A2}"/>
              </a:ext>
            </a:extLst>
          </p:cNvPr>
          <p:cNvSpPr/>
          <p:nvPr/>
        </p:nvSpPr>
        <p:spPr>
          <a:xfrm>
            <a:off x="5843724" y="3154491"/>
            <a:ext cx="1678021" cy="180591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nl-NL" sz="2400" dirty="0">
                <a:solidFill>
                  <a:schemeClr val="bg1"/>
                </a:solidFill>
              </a:rPr>
              <a:t>Pijn</a:t>
            </a:r>
          </a:p>
        </p:txBody>
      </p:sp>
      <p:sp>
        <p:nvSpPr>
          <p:cNvPr id="7" name="Tijdelijke aanduiding voor inhoud 2">
            <a:extLst>
              <a:ext uri="{FF2B5EF4-FFF2-40B4-BE49-F238E27FC236}">
                <a16:creationId xmlns:a16="http://schemas.microsoft.com/office/drawing/2014/main" id="{0B7071B5-4E8F-D717-7AC2-300AC637009F}"/>
              </a:ext>
            </a:extLst>
          </p:cNvPr>
          <p:cNvSpPr txBox="1">
            <a:spLocks/>
          </p:cNvSpPr>
          <p:nvPr/>
        </p:nvSpPr>
        <p:spPr>
          <a:xfrm>
            <a:off x="678169" y="3941436"/>
            <a:ext cx="4171950" cy="232065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285750" indent="-285750">
              <a:lnSpc>
                <a:spcPct val="120000"/>
              </a:lnSpc>
            </a:pPr>
            <a:r>
              <a:rPr lang="nl-NL" sz="3100" dirty="0"/>
              <a:t>Lijden: er niet aan proberen te denken, jezelf oppeppen, zeggen dat je je niet moet aanstellen, vermijden van moeilijke ervaringen, veiligheidsgedrag.</a:t>
            </a:r>
          </a:p>
          <a:p>
            <a:pPr marL="285750" indent="-285750"/>
            <a:endParaRPr lang="nl-NL" sz="2200" dirty="0"/>
          </a:p>
          <a:p>
            <a:endParaRPr lang="nl-NL" dirty="0"/>
          </a:p>
        </p:txBody>
      </p:sp>
    </p:spTree>
    <p:extLst>
      <p:ext uri="{BB962C8B-B14F-4D97-AF65-F5344CB8AC3E}">
        <p14:creationId xmlns:p14="http://schemas.microsoft.com/office/powerpoint/2010/main" val="31205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5C219-4031-3647-1B34-BEDEF29FED9B}"/>
              </a:ext>
            </a:extLst>
          </p:cNvPr>
          <p:cNvSpPr>
            <a:spLocks noGrp="1"/>
          </p:cNvSpPr>
          <p:nvPr>
            <p:ph type="title"/>
          </p:nvPr>
        </p:nvSpPr>
        <p:spPr/>
        <p:txBody>
          <a:bodyPr/>
          <a:lstStyle/>
          <a:p>
            <a:r>
              <a:rPr lang="nl-NL" dirty="0"/>
              <a:t>Waarom is acceptatie zo belangrijk?</a:t>
            </a:r>
          </a:p>
        </p:txBody>
      </p:sp>
      <p:pic>
        <p:nvPicPr>
          <p:cNvPr id="4" name="Picture 2" descr="The happiness Trap Flashcards | Quizlet">
            <a:extLst>
              <a:ext uri="{FF2B5EF4-FFF2-40B4-BE49-F238E27FC236}">
                <a16:creationId xmlns:a16="http://schemas.microsoft.com/office/drawing/2014/main" id="{78CF113D-EC51-914E-A113-55E8039008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22" r="26696" b="-1"/>
          <a:stretch/>
        </p:blipFill>
        <p:spPr bwMode="auto">
          <a:xfrm>
            <a:off x="4572000" y="1985917"/>
            <a:ext cx="4082143" cy="408214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1DB27043-815F-851B-3A88-2F4616ADB848}"/>
              </a:ext>
            </a:extLst>
          </p:cNvPr>
          <p:cNvSpPr>
            <a:spLocks noGrp="1"/>
          </p:cNvSpPr>
          <p:nvPr>
            <p:ph idx="1"/>
          </p:nvPr>
        </p:nvSpPr>
        <p:spPr>
          <a:xfrm>
            <a:off x="628649" y="1881778"/>
            <a:ext cx="3159580" cy="4290422"/>
          </a:xfrm>
        </p:spPr>
        <p:txBody>
          <a:bodyPr>
            <a:normAutofit/>
          </a:bodyPr>
          <a:lstStyle/>
          <a:p>
            <a:pPr marL="0" indent="0">
              <a:buNone/>
            </a:pPr>
            <a:r>
              <a:rPr lang="nl-NL" dirty="0"/>
              <a:t>Waarom zouden we moeilijke emoties toelaten?</a:t>
            </a:r>
          </a:p>
          <a:p>
            <a:pPr marL="0" indent="0">
              <a:buNone/>
            </a:pPr>
            <a:endParaRPr lang="nl-NL" dirty="0"/>
          </a:p>
          <a:p>
            <a:pPr marL="0" indent="0">
              <a:buNone/>
            </a:pPr>
            <a:r>
              <a:rPr lang="nl-NL" dirty="0"/>
              <a:t>Wat kost het als je dat niet doet?      </a:t>
            </a:r>
          </a:p>
          <a:p>
            <a:endParaRPr lang="nl-NL" dirty="0"/>
          </a:p>
        </p:txBody>
      </p:sp>
    </p:spTree>
    <p:extLst>
      <p:ext uri="{BB962C8B-B14F-4D97-AF65-F5344CB8AC3E}">
        <p14:creationId xmlns:p14="http://schemas.microsoft.com/office/powerpoint/2010/main" val="314760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06EA15C3-19C7-925A-F885-49FEC58C717B}"/>
              </a:ext>
            </a:extLst>
          </p:cNvPr>
          <p:cNvPicPr>
            <a:picLocks noChangeAspect="1"/>
          </p:cNvPicPr>
          <p:nvPr/>
        </p:nvPicPr>
        <p:blipFill>
          <a:blip r:embed="rId3"/>
          <a:stretch>
            <a:fillRect/>
          </a:stretch>
        </p:blipFill>
        <p:spPr>
          <a:xfrm>
            <a:off x="532091" y="2271258"/>
            <a:ext cx="4010076" cy="2839901"/>
          </a:xfrm>
          <a:prstGeom prst="rect">
            <a:avLst/>
          </a:prstGeom>
        </p:spPr>
      </p:pic>
      <p:sp>
        <p:nvSpPr>
          <p:cNvPr id="2" name="Titel 1">
            <a:extLst>
              <a:ext uri="{FF2B5EF4-FFF2-40B4-BE49-F238E27FC236}">
                <a16:creationId xmlns:a16="http://schemas.microsoft.com/office/drawing/2014/main" id="{01E593E5-4B61-B337-5A7A-B456D339EB1E}"/>
              </a:ext>
            </a:extLst>
          </p:cNvPr>
          <p:cNvSpPr>
            <a:spLocks noGrp="1"/>
          </p:cNvSpPr>
          <p:nvPr>
            <p:ph type="title"/>
          </p:nvPr>
        </p:nvSpPr>
        <p:spPr/>
        <p:txBody>
          <a:bodyPr/>
          <a:lstStyle/>
          <a:p>
            <a:r>
              <a:rPr lang="nl-NL" dirty="0"/>
              <a:t>Waarden</a:t>
            </a:r>
          </a:p>
        </p:txBody>
      </p:sp>
      <p:sp>
        <p:nvSpPr>
          <p:cNvPr id="3" name="Tijdelijke aanduiding voor inhoud 2">
            <a:extLst>
              <a:ext uri="{FF2B5EF4-FFF2-40B4-BE49-F238E27FC236}">
                <a16:creationId xmlns:a16="http://schemas.microsoft.com/office/drawing/2014/main" id="{3BDA579F-BDA6-3252-309C-E4B22D2D2F7B}"/>
              </a:ext>
            </a:extLst>
          </p:cNvPr>
          <p:cNvSpPr>
            <a:spLocks noGrp="1"/>
          </p:cNvSpPr>
          <p:nvPr>
            <p:ph idx="1"/>
          </p:nvPr>
        </p:nvSpPr>
        <p:spPr>
          <a:xfrm>
            <a:off x="4735286" y="1881778"/>
            <a:ext cx="3780064" cy="4351338"/>
          </a:xfrm>
        </p:spPr>
        <p:txBody>
          <a:bodyPr/>
          <a:lstStyle/>
          <a:p>
            <a:pPr marL="285750" indent="-285750">
              <a:buFontTx/>
              <a:buChar char="-"/>
            </a:pPr>
            <a:r>
              <a:rPr lang="en-US" dirty="0" err="1"/>
              <a:t>Waarden</a:t>
            </a:r>
            <a:r>
              <a:rPr lang="en-US" dirty="0"/>
              <a:t> </a:t>
            </a:r>
            <a:r>
              <a:rPr lang="en-US" dirty="0" err="1"/>
              <a:t>en</a:t>
            </a:r>
            <a:r>
              <a:rPr lang="en-US" dirty="0"/>
              <a:t> </a:t>
            </a:r>
            <a:r>
              <a:rPr lang="en-US" dirty="0" err="1"/>
              <a:t>doelen</a:t>
            </a:r>
            <a:endParaRPr lang="en-US" dirty="0"/>
          </a:p>
          <a:p>
            <a:endParaRPr lang="en-US" dirty="0"/>
          </a:p>
          <a:p>
            <a:pPr marL="285750" indent="-285750">
              <a:buFontTx/>
              <a:buChar char="-"/>
            </a:pPr>
            <a:r>
              <a:rPr lang="en-US" dirty="0"/>
              <a:t>Centrale </a:t>
            </a:r>
            <a:r>
              <a:rPr lang="en-US" dirty="0" err="1"/>
              <a:t>rol</a:t>
            </a:r>
            <a:r>
              <a:rPr lang="en-US" dirty="0"/>
              <a:t> in </a:t>
            </a:r>
            <a:r>
              <a:rPr lang="en-US" dirty="0" err="1"/>
              <a:t>zingeving</a:t>
            </a:r>
            <a:endParaRPr lang="en-US" dirty="0"/>
          </a:p>
          <a:p>
            <a:endParaRPr lang="en-US" dirty="0"/>
          </a:p>
          <a:p>
            <a:pPr marL="285750" indent="-285750">
              <a:buFontTx/>
              <a:buChar char="-"/>
            </a:pPr>
            <a:r>
              <a:rPr lang="en-US" dirty="0" err="1"/>
              <a:t>Ergens</a:t>
            </a:r>
            <a:r>
              <a:rPr lang="en-US" dirty="0"/>
              <a:t> </a:t>
            </a:r>
            <a:r>
              <a:rPr lang="en-US" dirty="0" err="1"/>
              <a:t>naar</a:t>
            </a:r>
            <a:r>
              <a:rPr lang="en-US" dirty="0"/>
              <a:t> toe of </a:t>
            </a:r>
            <a:r>
              <a:rPr lang="en-US" dirty="0" err="1"/>
              <a:t>ergens</a:t>
            </a:r>
            <a:r>
              <a:rPr lang="en-US" dirty="0"/>
              <a:t> </a:t>
            </a:r>
            <a:r>
              <a:rPr lang="en-US" dirty="0" err="1"/>
              <a:t>vanaf</a:t>
            </a:r>
            <a:r>
              <a:rPr lang="en-US" dirty="0"/>
              <a:t>?</a:t>
            </a:r>
          </a:p>
          <a:p>
            <a:endParaRPr lang="nl-NL" dirty="0"/>
          </a:p>
        </p:txBody>
      </p:sp>
    </p:spTree>
    <p:extLst>
      <p:ext uri="{BB962C8B-B14F-4D97-AF65-F5344CB8AC3E}">
        <p14:creationId xmlns:p14="http://schemas.microsoft.com/office/powerpoint/2010/main" val="22609408"/>
      </p:ext>
    </p:extLst>
  </p:cSld>
  <p:clrMapOvr>
    <a:masterClrMapping/>
  </p:clrMapOvr>
</p:sld>
</file>

<file path=ppt/theme/theme1.xml><?xml version="1.0" encoding="utf-8"?>
<a:theme xmlns:a="http://schemas.openxmlformats.org/drawingml/2006/main" name="PowerPoint LZV">
  <a:themeElements>
    <a:clrScheme name="LZV">
      <a:dk1>
        <a:sysClr val="windowText" lastClr="000000"/>
      </a:dk1>
      <a:lt1>
        <a:sysClr val="window" lastClr="FFFFFF"/>
      </a:lt1>
      <a:dk2>
        <a:srgbClr val="44546A"/>
      </a:dk2>
      <a:lt2>
        <a:srgbClr val="E7E6E6"/>
      </a:lt2>
      <a:accent1>
        <a:srgbClr val="5B9BD5"/>
      </a:accent1>
      <a:accent2>
        <a:srgbClr val="F58220"/>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LZV" id="{D7D83DDB-3207-48A0-9BED-51CD2CF33A40}" vid="{10E6B908-9B0D-4F52-A7DD-13716060794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LZV</Template>
  <TotalTime>2175</TotalTime>
  <Words>758</Words>
  <Application>Microsoft Office PowerPoint</Application>
  <PresentationFormat>Diavoorstelling (4:3)</PresentationFormat>
  <Paragraphs>106</Paragraphs>
  <Slides>12</Slides>
  <Notes>11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Calibri</vt:lpstr>
      <vt:lpstr>PowerPoint LZV</vt:lpstr>
      <vt:lpstr>Acceptance and commitment therapy</vt:lpstr>
      <vt:lpstr>Even voorstellen </vt:lpstr>
      <vt:lpstr>ACT = doen</vt:lpstr>
      <vt:lpstr>Doel van ACT</vt:lpstr>
      <vt:lpstr>Wat is ACT? </vt:lpstr>
      <vt:lpstr>Experientiele vermijding</vt:lpstr>
      <vt:lpstr>Acceptatie</vt:lpstr>
      <vt:lpstr>Waarom is acceptatie zo belangrijk?</vt:lpstr>
      <vt:lpstr>Waarden</vt:lpstr>
      <vt:lpstr>Welke tuintjes zijn voor jou belangrijk?</vt:lpstr>
      <vt:lpstr>Vragen? </vt:lpstr>
      <vt:lpstr>PowerPoint-presentatie</vt:lpstr>
    </vt:vector>
  </TitlesOfParts>
  <Company>De Basis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Voorblad met hoofdtitel, mag tot vier regels groot met deze letter.</dc:title>
  <dc:creator>Jos Morren</dc:creator>
  <cp:lastModifiedBy>Houweling, Britt</cp:lastModifiedBy>
  <cp:revision>7</cp:revision>
  <dcterms:created xsi:type="dcterms:W3CDTF">2014-08-21T10:03:25Z</dcterms:created>
  <dcterms:modified xsi:type="dcterms:W3CDTF">2023-10-25T14:43:18Z</dcterms:modified>
</cp:coreProperties>
</file>