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2" r:id="rId1"/>
  </p:sldMasterIdLst>
  <p:notesMasterIdLst>
    <p:notesMasterId r:id="rId13"/>
  </p:notesMasterIdLst>
  <p:sldIdLst>
    <p:sldId id="256" r:id="rId2"/>
    <p:sldId id="268" r:id="rId3"/>
    <p:sldId id="269" r:id="rId4"/>
    <p:sldId id="270" r:id="rId5"/>
    <p:sldId id="265" r:id="rId6"/>
    <p:sldId id="271" r:id="rId7"/>
    <p:sldId id="260" r:id="rId8"/>
    <p:sldId id="259" r:id="rId9"/>
    <p:sldId id="272" r:id="rId10"/>
    <p:sldId id="273"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72523"/>
  </p:normalViewPr>
  <p:slideViewPr>
    <p:cSldViewPr snapToGrid="0">
      <p:cViewPr varScale="1">
        <p:scale>
          <a:sx n="67" d="100"/>
          <a:sy n="67" d="100"/>
        </p:scale>
        <p:origin x="11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07D67-E8D3-1646-9017-97D058938268}" type="datetimeFigureOut">
              <a:rPr lang="en-NL" smtClean="0"/>
              <a:t>02/11/2023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625D1-FB6E-5541-84BE-29C8A783030E}" type="slidenum">
              <a:rPr lang="en-NL" smtClean="0"/>
              <a:t>‹#›</a:t>
            </a:fld>
            <a:endParaRPr lang="en-NL"/>
          </a:p>
        </p:txBody>
      </p:sp>
    </p:spTree>
    <p:extLst>
      <p:ext uri="{BB962C8B-B14F-4D97-AF65-F5344CB8AC3E}">
        <p14:creationId xmlns:p14="http://schemas.microsoft.com/office/powerpoint/2010/main" val="198934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Voorstellen</a:t>
            </a:r>
          </a:p>
          <a:p>
            <a:endParaRPr lang="en-NL" dirty="0"/>
          </a:p>
          <a:p>
            <a:r>
              <a:rPr lang="en-NL" dirty="0"/>
              <a:t>Intro; welkom bij deze workshop die zal gaan over ‘emotional awareness’ en compassion focused therapy. Deze workshop bouwt voort op de plenaire lezing van Dorien en Hugo van vanochtend. Tijdens deze lezing werden jullie namelijk meegenomen in de militaire identiteit, en had als insteek dat je, je </a:t>
            </a:r>
            <a:r>
              <a:rPr lang="en-US" b="0" i="0" u="none" strike="noStrike" dirty="0" err="1">
                <a:solidFill>
                  <a:srgbClr val="212121"/>
                </a:solidFill>
                <a:effectLst/>
                <a:latin typeface="Calibri" panose="020F0502020204030204" pitchFamily="34" charset="0"/>
              </a:rPr>
              <a:t>als</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hulpverlener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bewust</a:t>
            </a:r>
            <a:r>
              <a:rPr lang="en-US" b="0" i="0" u="none" strike="noStrike" dirty="0">
                <a:solidFill>
                  <a:srgbClr val="212121"/>
                </a:solidFill>
                <a:effectLst/>
                <a:latin typeface="Calibri" panose="020F0502020204030204" pitchFamily="34" charset="0"/>
              </a:rPr>
              <a:t> bent van wat het </a:t>
            </a:r>
            <a:r>
              <a:rPr lang="en-US" b="0" i="0" u="none" strike="noStrike" dirty="0" err="1">
                <a:solidFill>
                  <a:srgbClr val="212121"/>
                </a:solidFill>
                <a:effectLst/>
                <a:latin typeface="Calibri" panose="020F0502020204030204" pitchFamily="34" charset="0"/>
              </a:rPr>
              <a:t>kan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betekenen</a:t>
            </a:r>
            <a:r>
              <a:rPr lang="en-US" b="0" i="0" u="none" strike="noStrike" dirty="0">
                <a:solidFill>
                  <a:srgbClr val="212121"/>
                </a:solidFill>
                <a:effectLst/>
                <a:latin typeface="Calibri" panose="020F0502020204030204" pitchFamily="34" charset="0"/>
              </a:rPr>
              <a:t> om </a:t>
            </a:r>
            <a:r>
              <a:rPr lang="en-US" b="0" i="0" u="none" strike="noStrike" dirty="0" err="1">
                <a:solidFill>
                  <a:srgbClr val="212121"/>
                </a:solidFill>
                <a:effectLst/>
                <a:latin typeface="Calibri" panose="020F0502020204030204" pitchFamily="34" charset="0"/>
              </a:rPr>
              <a:t>militair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zijn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je </a:t>
            </a:r>
            <a:r>
              <a:rPr lang="en-US" b="0" i="0" u="none" strike="noStrike" dirty="0" err="1">
                <a:solidFill>
                  <a:srgbClr val="212121"/>
                </a:solidFill>
                <a:effectLst/>
                <a:latin typeface="Calibri" panose="020F0502020204030204" pitchFamily="34" charset="0"/>
              </a:rPr>
              <a:t>hier</a:t>
            </a:r>
            <a:r>
              <a:rPr lang="en-US" b="0" i="0" u="none" strike="noStrike" dirty="0">
                <a:solidFill>
                  <a:srgbClr val="212121"/>
                </a:solidFill>
                <a:effectLst/>
                <a:latin typeface="Calibri" panose="020F0502020204030204" pitchFamily="34" charset="0"/>
              </a:rPr>
              <a:t> je </a:t>
            </a:r>
            <a:r>
              <a:rPr lang="en-US" b="0" i="0" u="none" strike="noStrike" dirty="0" err="1">
                <a:solidFill>
                  <a:srgbClr val="212121"/>
                </a:solidFill>
                <a:effectLst/>
                <a:latin typeface="Calibri" panose="020F0502020204030204" pitchFamily="34" charset="0"/>
              </a:rPr>
              <a:t>behandeling</a:t>
            </a:r>
            <a:r>
              <a:rPr lang="en-US" b="0" i="0" u="none" strike="noStrike" dirty="0">
                <a:solidFill>
                  <a:srgbClr val="212121"/>
                </a:solidFill>
                <a:effectLst/>
                <a:latin typeface="Calibri" panose="020F0502020204030204" pitchFamily="34" charset="0"/>
              </a:rPr>
              <a:t> of </a:t>
            </a:r>
            <a:r>
              <a:rPr lang="en-US" b="0" i="0" u="none" strike="noStrike" dirty="0" err="1">
                <a:solidFill>
                  <a:srgbClr val="212121"/>
                </a:solidFill>
                <a:effectLst/>
                <a:latin typeface="Calibri" panose="020F0502020204030204" pitchFamily="34" charset="0"/>
              </a:rPr>
              <a:t>begeleiding</a:t>
            </a:r>
            <a:r>
              <a:rPr lang="en-US" b="0" i="0" u="none" strike="noStrike" dirty="0">
                <a:solidFill>
                  <a:srgbClr val="212121"/>
                </a:solidFill>
                <a:effectLst/>
                <a:latin typeface="Calibri" panose="020F0502020204030204" pitchFamily="34" charset="0"/>
              </a:rPr>
              <a:t> van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veteraan</a:t>
            </a:r>
            <a:r>
              <a:rPr lang="en-US" b="0" i="0" u="none" strike="noStrike" dirty="0">
                <a:solidFill>
                  <a:srgbClr val="212121"/>
                </a:solidFill>
                <a:effectLst/>
                <a:latin typeface="Calibri" panose="020F0502020204030204" pitchFamily="34" charset="0"/>
              </a:rPr>
              <a:t> op </a:t>
            </a:r>
            <a:r>
              <a:rPr lang="en-US" b="0" i="0" u="none" strike="noStrike" dirty="0" err="1">
                <a:solidFill>
                  <a:srgbClr val="212121"/>
                </a:solidFill>
                <a:effectLst/>
                <a:latin typeface="Calibri" panose="020F0502020204030204" pitchFamily="34" charset="0"/>
              </a:rPr>
              <a:t>aan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kan</a:t>
            </a:r>
            <a:r>
              <a:rPr lang="en-US" b="0" i="0" u="none" strike="noStrike" dirty="0">
                <a:solidFill>
                  <a:srgbClr val="212121"/>
                </a:solidFill>
                <a:effectLst/>
                <a:latin typeface="Calibri" panose="020F0502020204030204" pitchFamily="34" charset="0"/>
              </a:rPr>
              <a:t> laten </a:t>
            </a:r>
            <a:r>
              <a:rPr lang="en-US" b="0" i="0" u="none" strike="noStrike" dirty="0" err="1">
                <a:solidFill>
                  <a:srgbClr val="212121"/>
                </a:solidFill>
                <a:effectLst/>
                <a:latin typeface="Calibri" panose="020F0502020204030204" pitchFamily="34" charset="0"/>
              </a:rPr>
              <a:t>sluiten</a:t>
            </a:r>
            <a:r>
              <a:rPr lang="en-US" b="0" i="0" u="none" strike="noStrike" dirty="0">
                <a:solidFill>
                  <a:srgbClr val="212121"/>
                </a:solidFill>
                <a:effectLst/>
                <a:latin typeface="Calibri" panose="020F0502020204030204" pitchFamily="34" charset="0"/>
              </a:rPr>
              <a:t>. De </a:t>
            </a:r>
            <a:r>
              <a:rPr lang="en-US" b="0" i="0" u="none" strike="noStrike" dirty="0" err="1">
                <a:solidFill>
                  <a:srgbClr val="212121"/>
                </a:solidFill>
                <a:effectLst/>
                <a:latin typeface="Calibri" panose="020F0502020204030204" pitchFamily="34" charset="0"/>
              </a:rPr>
              <a:t>reden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wij</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zijn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gevraagd</a:t>
            </a:r>
            <a:r>
              <a:rPr lang="en-US" b="0" i="0" u="none" strike="noStrike" dirty="0">
                <a:solidFill>
                  <a:srgbClr val="212121"/>
                </a:solidFill>
                <a:effectLst/>
                <a:latin typeface="Calibri" panose="020F0502020204030204" pitchFamily="34" charset="0"/>
              </a:rPr>
              <a:t> om </a:t>
            </a:r>
            <a:r>
              <a:rPr lang="en-US" b="0" i="0" u="none" strike="noStrike" dirty="0" err="1">
                <a:solidFill>
                  <a:srgbClr val="212121"/>
                </a:solidFill>
                <a:effectLst/>
                <a:latin typeface="Calibri" panose="020F0502020204030204" pitchFamily="34" charset="0"/>
              </a:rPr>
              <a:t>deze</a:t>
            </a:r>
            <a:r>
              <a:rPr lang="en-US" b="0" i="0" u="none" strike="noStrike" dirty="0">
                <a:solidFill>
                  <a:srgbClr val="212121"/>
                </a:solidFill>
                <a:effectLst/>
                <a:latin typeface="Calibri" panose="020F0502020204030204" pitchFamily="34" charset="0"/>
              </a:rPr>
              <a:t> workshop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verzorgen</a:t>
            </a:r>
            <a:r>
              <a:rPr lang="en-US" b="0" i="0" u="none" strike="noStrike" dirty="0">
                <a:solidFill>
                  <a:srgbClr val="212121"/>
                </a:solidFill>
                <a:effectLst/>
                <a:latin typeface="Calibri" panose="020F0502020204030204" pitchFamily="34" charset="0"/>
              </a:rPr>
              <a:t> is </a:t>
            </a:r>
            <a:r>
              <a:rPr lang="en-US" b="0" i="0" u="none" strike="noStrike" dirty="0" err="1">
                <a:solidFill>
                  <a:srgbClr val="212121"/>
                </a:solidFill>
                <a:effectLst/>
                <a:latin typeface="Calibri" panose="020F0502020204030204" pitchFamily="34" charset="0"/>
              </a:rPr>
              <a:t>omdat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ik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promotieonderzoek</a:t>
            </a:r>
            <a:r>
              <a:rPr lang="en-US" b="0" i="0" u="none" strike="noStrike" dirty="0">
                <a:solidFill>
                  <a:srgbClr val="212121"/>
                </a:solidFill>
                <a:effectLst/>
                <a:latin typeface="Calibri" panose="020F0502020204030204" pitchFamily="34" charset="0"/>
              </a:rPr>
              <a:t> doe </a:t>
            </a:r>
            <a:r>
              <a:rPr lang="en-US" b="0" i="0" u="none" strike="noStrike" dirty="0" err="1">
                <a:solidFill>
                  <a:srgbClr val="212121"/>
                </a:solidFill>
                <a:effectLst/>
                <a:latin typeface="Calibri" panose="020F0502020204030204" pitchFamily="34" charset="0"/>
              </a:rPr>
              <a:t>waarbij</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ik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mij</a:t>
            </a:r>
            <a:r>
              <a:rPr lang="en-US" b="0" i="0" u="none" strike="noStrike" dirty="0">
                <a:solidFill>
                  <a:srgbClr val="212121"/>
                </a:solidFill>
                <a:effectLst/>
                <a:latin typeface="Calibri" panose="020F0502020204030204" pitchFamily="34" charset="0"/>
              </a:rPr>
              <a:t> met 1 </a:t>
            </a:r>
            <a:r>
              <a:rPr lang="en-US" b="0" i="0" u="none" strike="noStrike" dirty="0" err="1">
                <a:solidFill>
                  <a:srgbClr val="212121"/>
                </a:solidFill>
                <a:effectLst/>
                <a:latin typeface="Calibri" panose="020F0502020204030204" pitchFamily="34" charset="0"/>
              </a:rPr>
              <a:t>deel</a:t>
            </a:r>
            <a:r>
              <a:rPr lang="en-US" b="0" i="0" u="none" strike="noStrike" dirty="0">
                <a:solidFill>
                  <a:srgbClr val="212121"/>
                </a:solidFill>
                <a:effectLst/>
                <a:latin typeface="Calibri" panose="020F0502020204030204" pitchFamily="34" charset="0"/>
              </a:rPr>
              <a:t> van die </a:t>
            </a:r>
            <a:r>
              <a:rPr lang="en-US" b="0" i="0" u="none" strike="noStrike" dirty="0" err="1">
                <a:solidFill>
                  <a:srgbClr val="212121"/>
                </a:solidFill>
                <a:effectLst/>
                <a:latin typeface="Calibri" panose="020F0502020204030204" pitchFamily="34" charset="0"/>
              </a:rPr>
              <a:t>militaire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identiteit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bezig</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hou</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namelijk</a:t>
            </a:r>
            <a:r>
              <a:rPr lang="en-US" b="0" i="0" u="none" strike="noStrike" dirty="0">
                <a:solidFill>
                  <a:srgbClr val="212121"/>
                </a:solidFill>
                <a:effectLst/>
                <a:latin typeface="Calibri" panose="020F0502020204030204" pitchFamily="34" charset="0"/>
              </a:rPr>
              <a:t> de </a:t>
            </a:r>
            <a:r>
              <a:rPr lang="en-US" b="0" i="0" u="none" strike="noStrike" dirty="0" err="1">
                <a:solidFill>
                  <a:srgbClr val="212121"/>
                </a:solidFill>
                <a:effectLst/>
                <a:latin typeface="Calibri" panose="020F0502020204030204" pitchFamily="34" charset="0"/>
              </a:rPr>
              <a:t>manier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waarop</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militairen</a:t>
            </a:r>
            <a:r>
              <a:rPr lang="en-US" b="0" i="0" u="none" strike="noStrike" dirty="0">
                <a:solidFill>
                  <a:srgbClr val="212121"/>
                </a:solidFill>
                <a:effectLst/>
                <a:latin typeface="Calibri" panose="020F0502020204030204" pitchFamily="34" charset="0"/>
              </a:rPr>
              <a:t> ex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impliciet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leren</a:t>
            </a:r>
            <a:r>
              <a:rPr lang="en-US" b="0" i="0" u="none" strike="noStrike" dirty="0">
                <a:solidFill>
                  <a:srgbClr val="212121"/>
                </a:solidFill>
                <a:effectLst/>
                <a:latin typeface="Calibri" panose="020F0502020204030204" pitchFamily="34" charset="0"/>
              </a:rPr>
              <a:t> om met </a:t>
            </a:r>
            <a:r>
              <a:rPr lang="en-US" b="0" i="0" u="none" strike="noStrike" dirty="0" err="1">
                <a:solidFill>
                  <a:srgbClr val="212121"/>
                </a:solidFill>
                <a:effectLst/>
                <a:latin typeface="Calibri" panose="020F0502020204030204" pitchFamily="34" charset="0"/>
              </a:rPr>
              <a:t>fysieke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emotioneel</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ongemak</a:t>
            </a:r>
            <a:r>
              <a:rPr lang="en-US" b="0" i="0" u="none" strike="noStrike" dirty="0">
                <a:solidFill>
                  <a:srgbClr val="212121"/>
                </a:solidFill>
                <a:effectLst/>
                <a:latin typeface="Calibri" panose="020F0502020204030204" pitchFamily="34" charset="0"/>
              </a:rPr>
              <a:t> of </a:t>
            </a:r>
            <a:r>
              <a:rPr lang="en-US" b="0" i="0" u="none" strike="noStrike" dirty="0" err="1">
                <a:solidFill>
                  <a:srgbClr val="212121"/>
                </a:solidFill>
                <a:effectLst/>
                <a:latin typeface="Calibri" panose="020F0502020204030204" pitchFamily="34" charset="0"/>
              </a:rPr>
              <a:t>pijn</a:t>
            </a:r>
            <a:r>
              <a:rPr lang="en-US" b="0" i="0" u="none" strike="noStrike" dirty="0">
                <a:solidFill>
                  <a:srgbClr val="212121"/>
                </a:solidFill>
                <a:effectLst/>
                <a:latin typeface="Calibri" panose="020F0502020204030204" pitchFamily="34" charset="0"/>
              </a:rPr>
              <a:t> om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gaan</a:t>
            </a:r>
            <a:r>
              <a:rPr lang="en-US" b="0" i="0" u="none" strike="noStrike" dirty="0">
                <a:solidFill>
                  <a:srgbClr val="212121"/>
                </a:solidFill>
                <a:effectLst/>
                <a:latin typeface="Calibri" panose="020F0502020204030204" pitchFamily="34" charset="0"/>
              </a:rPr>
              <a:t>. In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eerdere</a:t>
            </a:r>
            <a:r>
              <a:rPr lang="en-US" b="0" i="0" u="none" strike="noStrike" dirty="0">
                <a:solidFill>
                  <a:srgbClr val="212121"/>
                </a:solidFill>
                <a:effectLst/>
                <a:latin typeface="Calibri" panose="020F0502020204030204" pitchFamily="34" charset="0"/>
              </a:rPr>
              <a:t> workshop op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LZV </a:t>
            </a:r>
            <a:r>
              <a:rPr lang="en-US" b="0" i="0" u="none" strike="noStrike" dirty="0" err="1">
                <a:solidFill>
                  <a:srgbClr val="212121"/>
                </a:solidFill>
                <a:effectLst/>
                <a:latin typeface="Calibri" panose="020F0502020204030204" pitchFamily="34" charset="0"/>
              </a:rPr>
              <a:t>contactdag</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heb</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ik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mijn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gedachtengang</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daarover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gedeeld</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wat </a:t>
            </a:r>
            <a:r>
              <a:rPr lang="en-US" b="0" i="0" u="none" strike="noStrike" dirty="0" err="1">
                <a:solidFill>
                  <a:srgbClr val="212121"/>
                </a:solidFill>
                <a:effectLst/>
                <a:latin typeface="Calibri" panose="020F0502020204030204" pitchFamily="34" charset="0"/>
              </a:rPr>
              <a:t>wij</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vandaag</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samen</a:t>
            </a:r>
            <a:r>
              <a:rPr lang="en-US" b="0" i="0" u="none" strike="noStrike" dirty="0">
                <a:solidFill>
                  <a:srgbClr val="212121"/>
                </a:solidFill>
                <a:effectLst/>
                <a:latin typeface="Calibri" panose="020F0502020204030204" pitchFamily="34" charset="0"/>
              </a:rPr>
              <a:t> met </a:t>
            </a:r>
            <a:r>
              <a:rPr lang="en-US" b="0" i="0" u="none" strike="noStrike" dirty="0" err="1">
                <a:solidFill>
                  <a:srgbClr val="212121"/>
                </a:solidFill>
                <a:effectLst/>
                <a:latin typeface="Calibri" panose="020F0502020204030204" pitchFamily="34" charset="0"/>
              </a:rPr>
              <a:t>jullie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willen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doen</a:t>
            </a:r>
            <a:r>
              <a:rPr lang="en-US" b="0" i="0" u="none" strike="noStrike" dirty="0">
                <a:solidFill>
                  <a:srgbClr val="212121"/>
                </a:solidFill>
                <a:effectLst/>
                <a:latin typeface="Calibri" panose="020F0502020204030204" pitchFamily="34" charset="0"/>
              </a:rPr>
              <a:t> is </a:t>
            </a:r>
            <a:r>
              <a:rPr lang="en-US" b="0" i="0" u="none" strike="noStrike" dirty="0" err="1">
                <a:solidFill>
                  <a:srgbClr val="212121"/>
                </a:solidFill>
                <a:effectLst/>
                <a:latin typeface="Calibri" panose="020F0502020204030204" pitchFamily="34" charset="0"/>
              </a:rPr>
              <a:t>dit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kort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herhalen</a:t>
            </a:r>
            <a:r>
              <a:rPr lang="en-US" b="0" i="0" u="none" strike="noStrike" dirty="0">
                <a:solidFill>
                  <a:srgbClr val="212121"/>
                </a:solidFill>
                <a:effectLst/>
                <a:latin typeface="Calibri" panose="020F0502020204030204" pitchFamily="34" charset="0"/>
              </a:rPr>
              <a:t> om </a:t>
            </a:r>
            <a:r>
              <a:rPr lang="en-US" b="0" i="0" u="none" strike="noStrike" dirty="0" err="1">
                <a:solidFill>
                  <a:srgbClr val="212121"/>
                </a:solidFill>
                <a:effectLst/>
                <a:latin typeface="Calibri" panose="020F0502020204030204" pitchFamily="34" charset="0"/>
              </a:rPr>
              <a:t>vervolgens</a:t>
            </a:r>
            <a:r>
              <a:rPr lang="en-US" b="0" i="0" u="none" strike="noStrike" dirty="0">
                <a:solidFill>
                  <a:srgbClr val="212121"/>
                </a:solidFill>
                <a:effectLst/>
                <a:latin typeface="Calibri" panose="020F0502020204030204" pitchFamily="34" charset="0"/>
              </a:rPr>
              <a:t> de </a:t>
            </a:r>
            <a:r>
              <a:rPr lang="en-US" b="0" i="0" u="none" strike="noStrike" dirty="0" err="1">
                <a:solidFill>
                  <a:srgbClr val="212121"/>
                </a:solidFill>
                <a:effectLst/>
                <a:latin typeface="Calibri" panose="020F0502020204030204" pitchFamily="34" charset="0"/>
              </a:rPr>
              <a:t>overstap</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maken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naar</a:t>
            </a:r>
            <a:r>
              <a:rPr lang="en-US" b="0" i="0" u="none" strike="noStrike" dirty="0">
                <a:solidFill>
                  <a:srgbClr val="212121"/>
                </a:solidFill>
                <a:effectLst/>
                <a:latin typeface="Calibri" panose="020F0502020204030204" pitchFamily="34" charset="0"/>
              </a:rPr>
              <a:t>: wat </a:t>
            </a:r>
            <a:r>
              <a:rPr lang="en-US" b="0" i="0" u="none" strike="noStrike" dirty="0" err="1">
                <a:solidFill>
                  <a:srgbClr val="212121"/>
                </a:solidFill>
                <a:effectLst/>
                <a:latin typeface="Calibri" panose="020F0502020204030204" pitchFamily="34" charset="0"/>
              </a:rPr>
              <a:t>kan</a:t>
            </a:r>
            <a:r>
              <a:rPr lang="en-US" b="0" i="0" u="none" strike="noStrike" dirty="0">
                <a:solidFill>
                  <a:srgbClr val="212121"/>
                </a:solidFill>
                <a:effectLst/>
                <a:latin typeface="Calibri" panose="020F0502020204030204" pitchFamily="34" charset="0"/>
              </a:rPr>
              <a:t> je </a:t>
            </a:r>
            <a:r>
              <a:rPr lang="en-US" b="0" i="0" u="none" strike="noStrike" dirty="0" err="1">
                <a:solidFill>
                  <a:srgbClr val="212121"/>
                </a:solidFill>
                <a:effectLst/>
                <a:latin typeface="Calibri" panose="020F0502020204030204" pitchFamily="34" charset="0"/>
              </a:rPr>
              <a:t>hier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als</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hulpverlener</a:t>
            </a:r>
            <a:r>
              <a:rPr lang="en-US" b="0" i="0" u="none" strike="noStrike" dirty="0">
                <a:solidFill>
                  <a:srgbClr val="212121"/>
                </a:solidFill>
                <a:effectLst/>
                <a:latin typeface="Calibri" panose="020F0502020204030204" pitchFamily="34" charset="0"/>
              </a:rPr>
              <a:t> van </a:t>
            </a:r>
            <a:r>
              <a:rPr lang="en-US" b="0" i="0" u="none" strike="noStrike" dirty="0" err="1">
                <a:solidFill>
                  <a:srgbClr val="212121"/>
                </a:solidFill>
                <a:effectLst/>
                <a:latin typeface="Calibri" panose="020F0502020204030204" pitchFamily="34" charset="0"/>
              </a:rPr>
              <a:t>veteranen</a:t>
            </a:r>
            <a:r>
              <a:rPr lang="en-US" b="0" i="0" u="none" strike="noStrike" dirty="0">
                <a:solidFill>
                  <a:srgbClr val="212121"/>
                </a:solidFill>
                <a:effectLst/>
                <a:latin typeface="Calibri" panose="020F0502020204030204" pitchFamily="34" charset="0"/>
              </a:rPr>
              <a:t> mee in je </a:t>
            </a:r>
            <a:r>
              <a:rPr lang="en-US" b="0" i="0" u="none" strike="noStrike" dirty="0" err="1">
                <a:solidFill>
                  <a:srgbClr val="212121"/>
                </a:solidFill>
                <a:effectLst/>
                <a:latin typeface="Calibri" panose="020F0502020204030204" pitchFamily="34" charset="0"/>
              </a:rPr>
              <a:t>dagelijkse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werk</a:t>
            </a:r>
            <a:r>
              <a:rPr lang="en-US" b="0" i="0" u="none" strike="noStrike" dirty="0">
                <a:solidFill>
                  <a:srgbClr val="212121"/>
                </a:solidFill>
                <a:effectLst/>
                <a:latin typeface="Calibri" panose="020F0502020204030204" pitchFamily="34" charset="0"/>
              </a:rPr>
              <a:t> om met </a:t>
            </a:r>
            <a:r>
              <a:rPr lang="en-US" b="0" i="0" u="none" strike="noStrike" dirty="0" err="1">
                <a:solidFill>
                  <a:srgbClr val="212121"/>
                </a:solidFill>
                <a:effectLst/>
                <a:latin typeface="Calibri" panose="020F0502020204030204" pitchFamily="34" charset="0"/>
              </a:rPr>
              <a:t>iemand</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aan</a:t>
            </a:r>
            <a:r>
              <a:rPr lang="en-US" b="0" i="0" u="none" strike="noStrike" dirty="0">
                <a:solidFill>
                  <a:srgbClr val="212121"/>
                </a:solidFill>
                <a:effectLst/>
                <a:latin typeface="Calibri" panose="020F0502020204030204" pitchFamily="34" charset="0"/>
              </a:rPr>
              <a:t> de slag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gaan</a:t>
            </a:r>
            <a:r>
              <a:rPr lang="en-US" b="0" i="0" u="none" strike="noStrike" dirty="0">
                <a:solidFill>
                  <a:srgbClr val="212121"/>
                </a:solidFill>
                <a:effectLst/>
                <a:latin typeface="Calibri" panose="020F0502020204030204" pitchFamily="34" charset="0"/>
              </a:rPr>
              <a:t>?</a:t>
            </a:r>
            <a:endParaRPr lang="en-NL" dirty="0"/>
          </a:p>
        </p:txBody>
      </p:sp>
      <p:sp>
        <p:nvSpPr>
          <p:cNvPr id="4" name="Slide Number Placeholder 3"/>
          <p:cNvSpPr>
            <a:spLocks noGrp="1"/>
          </p:cNvSpPr>
          <p:nvPr>
            <p:ph type="sldNum" sz="quarter" idx="5"/>
          </p:nvPr>
        </p:nvSpPr>
        <p:spPr/>
        <p:txBody>
          <a:bodyPr/>
          <a:lstStyle/>
          <a:p>
            <a:fld id="{C42625D1-FB6E-5541-84BE-29C8A783030E}" type="slidenum">
              <a:rPr lang="en-NL" smtClean="0"/>
              <a:t>1</a:t>
            </a:fld>
            <a:endParaRPr lang="en-NL"/>
          </a:p>
        </p:txBody>
      </p:sp>
    </p:spTree>
    <p:extLst>
      <p:ext uri="{BB962C8B-B14F-4D97-AF65-F5344CB8AC3E}">
        <p14:creationId xmlns:p14="http://schemas.microsoft.com/office/powerpoint/2010/main" val="126046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err="1">
                <a:solidFill>
                  <a:srgbClr val="212121"/>
                </a:solidFill>
                <a:effectLst/>
                <a:latin typeface="Calibri" panose="020F0502020204030204" pitchFamily="34" charset="0"/>
              </a:rPr>
              <a:t>Eerst</a:t>
            </a:r>
            <a:r>
              <a:rPr lang="en-US" b="0" i="0" u="none" strike="noStrike" dirty="0">
                <a:solidFill>
                  <a:srgbClr val="212121"/>
                </a:solidFill>
                <a:effectLst/>
                <a:latin typeface="Calibri" panose="020F0502020204030204" pitchFamily="34" charset="0"/>
              </a:rPr>
              <a:t> even </a:t>
            </a:r>
            <a:r>
              <a:rPr lang="en-US" b="0" i="0" u="none" strike="noStrike" dirty="0" err="1">
                <a:solidFill>
                  <a:srgbClr val="212121"/>
                </a:solidFill>
                <a:effectLst/>
                <a:latin typeface="Calibri" panose="020F0502020204030204" pitchFamily="34" charset="0"/>
              </a:rPr>
              <a:t>kort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terug</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naar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omgaan</a:t>
            </a:r>
            <a:r>
              <a:rPr lang="en-US" b="0" i="0" u="none" strike="noStrike" dirty="0">
                <a:solidFill>
                  <a:srgbClr val="212121"/>
                </a:solidFill>
                <a:effectLst/>
                <a:latin typeface="Calibri" panose="020F0502020204030204" pitchFamily="34" charset="0"/>
              </a:rPr>
              <a:t> met </a:t>
            </a:r>
            <a:r>
              <a:rPr lang="en-US" b="0" i="0" u="none" strike="noStrike" dirty="0" err="1">
                <a:solidFill>
                  <a:srgbClr val="212121"/>
                </a:solidFill>
                <a:effectLst/>
                <a:latin typeface="Calibri" panose="020F0502020204030204" pitchFamily="34" charset="0"/>
              </a:rPr>
              <a:t>fysiek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emotionele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ongemak</a:t>
            </a:r>
            <a:r>
              <a:rPr lang="en-US" b="0" i="0" u="none" strike="noStrike" dirty="0">
                <a:solidFill>
                  <a:srgbClr val="212121"/>
                </a:solidFill>
                <a:effectLst/>
                <a:latin typeface="Calibri" panose="020F0502020204030204" pitchFamily="34" charset="0"/>
              </a:rPr>
              <a:t>. In </a:t>
            </a:r>
            <a:r>
              <a:rPr lang="en-US" b="0" i="0" u="none" strike="noStrike" dirty="0" err="1">
                <a:solidFill>
                  <a:srgbClr val="212121"/>
                </a:solidFill>
                <a:effectLst/>
                <a:latin typeface="Calibri" panose="020F0502020204030204" pitchFamily="34" charset="0"/>
              </a:rPr>
              <a:t>onze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ervaring</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leren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militairen</a:t>
            </a:r>
            <a:r>
              <a:rPr lang="en-US" b="0" i="0" u="none" strike="noStrike" dirty="0">
                <a:solidFill>
                  <a:srgbClr val="212121"/>
                </a:solidFill>
                <a:effectLst/>
                <a:latin typeface="Calibri" panose="020F0502020204030204" pitchFamily="34" charset="0"/>
              </a:rPr>
              <a:t> nu </a:t>
            </a:r>
            <a:r>
              <a:rPr lang="en-US" b="0" i="0" u="none" strike="noStrike" dirty="0" err="1">
                <a:solidFill>
                  <a:srgbClr val="212121"/>
                </a:solidFill>
                <a:effectLst/>
                <a:latin typeface="Calibri" panose="020F0502020204030204" pitchFamily="34" charset="0"/>
              </a:rPr>
              <a:t>vooral</a:t>
            </a:r>
            <a:r>
              <a:rPr lang="en-US" b="0" i="0" u="none" strike="noStrike" dirty="0">
                <a:solidFill>
                  <a:srgbClr val="212121"/>
                </a:solidFill>
                <a:effectLst/>
                <a:latin typeface="Calibri" panose="020F0502020204030204" pitchFamily="34" charset="0"/>
              </a:rPr>
              <a:t> heel </a:t>
            </a:r>
            <a:r>
              <a:rPr lang="en-US" b="0" i="0" u="none" strike="noStrike" dirty="0" err="1">
                <a:solidFill>
                  <a:srgbClr val="212121"/>
                </a:solidFill>
                <a:effectLst/>
                <a:latin typeface="Calibri" panose="020F0502020204030204" pitchFamily="34" charset="0"/>
              </a:rPr>
              <a:t>goed</a:t>
            </a:r>
            <a:r>
              <a:rPr lang="en-US" b="0" i="0" u="none" strike="noStrike" dirty="0">
                <a:solidFill>
                  <a:srgbClr val="212121"/>
                </a:solidFill>
                <a:effectLst/>
                <a:latin typeface="Calibri" panose="020F0502020204030204" pitchFamily="34" charset="0"/>
              </a:rPr>
              <a:t> om </a:t>
            </a:r>
            <a:r>
              <a:rPr lang="en-US" b="0" i="0" u="none" strike="noStrike" dirty="0" err="1">
                <a:solidFill>
                  <a:srgbClr val="212121"/>
                </a:solidFill>
                <a:effectLst/>
                <a:latin typeface="Calibri" panose="020F0502020204030204" pitchFamily="34" charset="0"/>
              </a:rPr>
              <a:t>dit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parkeren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door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gaan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Daar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horen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allerlei</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kreten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bij</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zoals</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deze</a:t>
            </a:r>
            <a:r>
              <a:rPr lang="en-US" b="0" i="0" u="none" strike="noStrike" dirty="0">
                <a:solidFill>
                  <a:srgbClr val="212121"/>
                </a:solidFill>
                <a:effectLst/>
                <a:latin typeface="Calibri" panose="020F0502020204030204" pitchFamily="34" charset="0"/>
              </a:rPr>
              <a:t> (op de sheet) die </a:t>
            </a:r>
            <a:r>
              <a:rPr lang="en-US" b="0" i="0" u="none" strike="noStrike" dirty="0" err="1">
                <a:solidFill>
                  <a:srgbClr val="212121"/>
                </a:solidFill>
                <a:effectLst/>
                <a:latin typeface="Calibri" panose="020F0502020204030204" pitchFamily="34" charset="0"/>
              </a:rPr>
              <a:t>vrijwel</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iedere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militair</a:t>
            </a:r>
            <a:r>
              <a:rPr lang="en-US" b="0" i="0" u="none" strike="noStrike" dirty="0">
                <a:solidFill>
                  <a:srgbClr val="212121"/>
                </a:solidFill>
                <a:effectLst/>
                <a:latin typeface="Calibri" panose="020F0502020204030204" pitchFamily="34" charset="0"/>
              </a:rPr>
              <a:t> zo op </a:t>
            </a:r>
            <a:r>
              <a:rPr lang="en-US" b="0" i="0" u="none" strike="noStrike" dirty="0" err="1">
                <a:solidFill>
                  <a:srgbClr val="212121"/>
                </a:solidFill>
                <a:effectLst/>
                <a:latin typeface="Calibri" panose="020F0502020204030204" pitchFamily="34" charset="0"/>
              </a:rPr>
              <a:t>kan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dreunen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Hier</a:t>
            </a:r>
            <a:r>
              <a:rPr lang="en-US" b="0" i="0" u="none" strike="noStrike" dirty="0">
                <a:solidFill>
                  <a:srgbClr val="212121"/>
                </a:solidFill>
                <a:effectLst/>
                <a:latin typeface="Calibri" panose="020F0502020204030204" pitchFamily="34" charset="0"/>
              </a:rPr>
              <a:t> zit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belangrijke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gedachte</a:t>
            </a:r>
            <a:r>
              <a:rPr lang="en-US" b="0" i="0" u="none" strike="noStrike" dirty="0">
                <a:solidFill>
                  <a:srgbClr val="212121"/>
                </a:solidFill>
                <a:effectLst/>
                <a:latin typeface="Calibri" panose="020F0502020204030204" pitchFamily="34" charset="0"/>
              </a:rPr>
              <a:t> achter: </a:t>
            </a:r>
            <a:r>
              <a:rPr lang="en-US" b="0" i="0" u="none" strike="noStrike" dirty="0" err="1">
                <a:solidFill>
                  <a:srgbClr val="212121"/>
                </a:solidFill>
                <a:effectLst/>
                <a:latin typeface="Calibri" panose="020F0502020204030204" pitchFamily="34" charset="0"/>
              </a:rPr>
              <a:t>uiteindelijk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leiden</a:t>
            </a:r>
            <a:r>
              <a:rPr lang="en-US" b="0" i="0" u="none" strike="noStrike" dirty="0">
                <a:solidFill>
                  <a:srgbClr val="212121"/>
                </a:solidFill>
                <a:effectLst/>
                <a:latin typeface="Calibri" panose="020F0502020204030204" pitchFamily="34" charset="0"/>
              </a:rPr>
              <a:t> we </a:t>
            </a:r>
            <a:r>
              <a:rPr lang="en-US" b="0" i="0" u="none" strike="noStrike" dirty="0" err="1">
                <a:solidFill>
                  <a:srgbClr val="212121"/>
                </a:solidFill>
                <a:effectLst/>
                <a:latin typeface="Calibri" panose="020F0502020204030204" pitchFamily="34" charset="0"/>
              </a:rPr>
              <a:t>militairen</a:t>
            </a:r>
            <a:r>
              <a:rPr lang="en-US" b="0" i="0" u="none" strike="noStrike" dirty="0">
                <a:solidFill>
                  <a:srgbClr val="212121"/>
                </a:solidFill>
                <a:effectLst/>
                <a:latin typeface="Calibri" panose="020F0502020204030204" pitchFamily="34" charset="0"/>
              </a:rPr>
              <a:t> op om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opereren</a:t>
            </a:r>
            <a:r>
              <a:rPr lang="en-US" b="0" i="0" u="none" strike="noStrike" dirty="0">
                <a:solidFill>
                  <a:srgbClr val="212121"/>
                </a:solidFill>
                <a:effectLst/>
                <a:latin typeface="Calibri" panose="020F0502020204030204" pitchFamily="34" charset="0"/>
              </a:rPr>
              <a:t> in </a:t>
            </a:r>
            <a:r>
              <a:rPr lang="en-US" b="0" i="0" u="none" strike="noStrike" dirty="0" err="1">
                <a:solidFill>
                  <a:srgbClr val="212121"/>
                </a:solidFill>
                <a:effectLst/>
                <a:latin typeface="Calibri" panose="020F0502020204030204" pitchFamily="34" charset="0"/>
              </a:rPr>
              <a:t>crisissituaties</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in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crisissituatie</a:t>
            </a:r>
            <a:r>
              <a:rPr lang="en-US" b="0" i="0" u="none" strike="noStrike" dirty="0">
                <a:solidFill>
                  <a:srgbClr val="212121"/>
                </a:solidFill>
                <a:effectLst/>
                <a:latin typeface="Calibri" panose="020F0502020204030204" pitchFamily="34" charset="0"/>
              </a:rPr>
              <a:t>, dan </a:t>
            </a:r>
            <a:r>
              <a:rPr lang="en-US" b="0" i="0" u="none" strike="noStrike" dirty="0" err="1">
                <a:solidFill>
                  <a:srgbClr val="212121"/>
                </a:solidFill>
                <a:effectLst/>
                <a:latin typeface="Calibri" panose="020F0502020204030204" pitchFamily="34" charset="0"/>
              </a:rPr>
              <a:t>willen</a:t>
            </a:r>
            <a:r>
              <a:rPr lang="en-US" b="0" i="0" u="none" strike="noStrike" dirty="0">
                <a:solidFill>
                  <a:srgbClr val="212121"/>
                </a:solidFill>
                <a:effectLst/>
                <a:latin typeface="Calibri" panose="020F0502020204030204" pitchFamily="34" charset="0"/>
              </a:rPr>
              <a:t> we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je </a:t>
            </a:r>
            <a:r>
              <a:rPr lang="en-US" b="0" i="0" u="none" strike="noStrike" dirty="0" err="1">
                <a:solidFill>
                  <a:srgbClr val="212121"/>
                </a:solidFill>
                <a:effectLst/>
                <a:latin typeface="Calibri" panose="020F0502020204030204" pitchFamily="34" charset="0"/>
              </a:rPr>
              <a:t>doorgaat</a:t>
            </a:r>
            <a:r>
              <a:rPr lang="en-US" b="0" i="0" u="none" strike="noStrike" dirty="0">
                <a:solidFill>
                  <a:srgbClr val="212121"/>
                </a:solidFill>
                <a:effectLst/>
                <a:latin typeface="Calibri" panose="020F0502020204030204" pitchFamily="34" charset="0"/>
              </a:rPr>
              <a:t> met je </a:t>
            </a:r>
            <a:r>
              <a:rPr lang="en-US" b="0" i="0" u="none" strike="noStrike" dirty="0" err="1">
                <a:solidFill>
                  <a:srgbClr val="212121"/>
                </a:solidFill>
                <a:effectLst/>
                <a:latin typeface="Calibri" panose="020F0502020204030204" pitchFamily="34" charset="0"/>
              </a:rPr>
              <a:t>taak</a:t>
            </a:r>
            <a:r>
              <a:rPr lang="en-US" b="0" i="0" u="none" strike="noStrike" dirty="0">
                <a:solidFill>
                  <a:srgbClr val="212121"/>
                </a:solidFill>
                <a:effectLst/>
                <a:latin typeface="Calibri" panose="020F0502020204030204" pitchFamily="34" charset="0"/>
              </a:rPr>
              <a:t>, wat je </a:t>
            </a:r>
            <a:r>
              <a:rPr lang="en-US" b="0" i="0" u="none" strike="noStrike" dirty="0" err="1">
                <a:solidFill>
                  <a:srgbClr val="212121"/>
                </a:solidFill>
                <a:effectLst/>
                <a:latin typeface="Calibri" panose="020F0502020204030204" pitchFamily="34" charset="0"/>
              </a:rPr>
              <a:t>ook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voelt</a:t>
            </a:r>
            <a:r>
              <a:rPr lang="en-US" b="0" i="0" u="none" strike="noStrike" dirty="0">
                <a:solidFill>
                  <a:srgbClr val="212121"/>
                </a:solidFill>
                <a:effectLst/>
                <a:latin typeface="Calibri" panose="020F0502020204030204" pitchFamily="34" charset="0"/>
              </a:rPr>
              <a:t> op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moment. Het is dan </a:t>
            </a:r>
            <a:r>
              <a:rPr lang="en-US" b="0" i="0" u="none" strike="noStrike" dirty="0" err="1">
                <a:solidFill>
                  <a:srgbClr val="212121"/>
                </a:solidFill>
                <a:effectLst/>
                <a:latin typeface="Calibri" panose="020F0502020204030204" pitchFamily="34" charset="0"/>
              </a:rPr>
              <a:t>belangrijk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je </a:t>
            </a:r>
            <a:r>
              <a:rPr lang="en-US" b="0" i="0" u="none" strike="noStrike" dirty="0" err="1">
                <a:solidFill>
                  <a:srgbClr val="212121"/>
                </a:solidFill>
                <a:effectLst/>
                <a:latin typeface="Calibri" panose="020F0502020204030204" pitchFamily="34" charset="0"/>
              </a:rPr>
              <a:t>hiertoe</a:t>
            </a:r>
            <a:r>
              <a:rPr lang="en-US" b="0" i="0" u="none" strike="noStrike" dirty="0">
                <a:solidFill>
                  <a:srgbClr val="212121"/>
                </a:solidFill>
                <a:effectLst/>
                <a:latin typeface="Calibri" panose="020F0502020204030204" pitchFamily="34" charset="0"/>
              </a:rPr>
              <a:t> in </a:t>
            </a:r>
            <a:r>
              <a:rPr lang="en-US" b="0" i="0" u="none" strike="noStrike" dirty="0" err="1">
                <a:solidFill>
                  <a:srgbClr val="212121"/>
                </a:solidFill>
                <a:effectLst/>
                <a:latin typeface="Calibri" panose="020F0502020204030204" pitchFamily="34" charset="0"/>
              </a:rPr>
              <a:t>staat</a:t>
            </a:r>
            <a:r>
              <a:rPr lang="en-US" b="0" i="0" u="none" strike="noStrike" dirty="0">
                <a:solidFill>
                  <a:srgbClr val="212121"/>
                </a:solidFill>
                <a:effectLst/>
                <a:latin typeface="Calibri" panose="020F0502020204030204" pitchFamily="34" charset="0"/>
              </a:rPr>
              <a:t> bent </a:t>
            </a:r>
            <a:r>
              <a:rPr lang="en-US" b="0" i="0" u="none" strike="noStrike" dirty="0" err="1">
                <a:solidFill>
                  <a:srgbClr val="212121"/>
                </a:solidFill>
                <a:effectLst/>
                <a:latin typeface="Calibri" panose="020F0502020204030204" pitchFamily="34" charset="0"/>
              </a:rPr>
              <a:t>dus</a:t>
            </a:r>
            <a:r>
              <a:rPr lang="en-US" b="0" i="0" u="none" strike="noStrike" dirty="0">
                <a:solidFill>
                  <a:srgbClr val="212121"/>
                </a:solidFill>
                <a:effectLst/>
                <a:latin typeface="Calibri" panose="020F0502020204030204" pitchFamily="34" charset="0"/>
              </a:rPr>
              <a:t> het is </a:t>
            </a:r>
            <a:r>
              <a:rPr lang="en-US" b="0" i="0" u="none" strike="noStrike" dirty="0" err="1">
                <a:solidFill>
                  <a:srgbClr val="212121"/>
                </a:solidFill>
                <a:effectLst/>
                <a:latin typeface="Calibri" panose="020F0502020204030204" pitchFamily="34" charset="0"/>
              </a:rPr>
              <a:t>belangrijk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je </a:t>
            </a:r>
            <a:r>
              <a:rPr lang="en-US" b="0" i="0" u="none" strike="noStrike" dirty="0" err="1">
                <a:solidFill>
                  <a:srgbClr val="212121"/>
                </a:solidFill>
                <a:effectLst/>
                <a:latin typeface="Calibri" panose="020F0502020204030204" pitchFamily="34" charset="0"/>
              </a:rPr>
              <a:t>dit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tijdens</a:t>
            </a:r>
            <a:r>
              <a:rPr lang="en-US" b="0" i="0" u="none" strike="noStrike" dirty="0">
                <a:solidFill>
                  <a:srgbClr val="212121"/>
                </a:solidFill>
                <a:effectLst/>
                <a:latin typeface="Calibri" panose="020F0502020204030204" pitchFamily="34" charset="0"/>
              </a:rPr>
              <a:t> je </a:t>
            </a:r>
            <a:r>
              <a:rPr lang="en-US" b="0" i="0" u="none" strike="noStrike" dirty="0" err="1">
                <a:solidFill>
                  <a:srgbClr val="212121"/>
                </a:solidFill>
                <a:effectLst/>
                <a:latin typeface="Calibri" panose="020F0502020204030204" pitchFamily="34" charset="0"/>
              </a:rPr>
              <a:t>opleiding</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traint</a:t>
            </a:r>
            <a:r>
              <a:rPr lang="en-US" b="0" i="0" u="none" strike="noStrike" dirty="0">
                <a:solidFill>
                  <a:srgbClr val="212121"/>
                </a:solidFill>
                <a:effectLst/>
                <a:latin typeface="Calibri" panose="020F0502020204030204" pitchFamily="34" charset="0"/>
              </a:rPr>
              <a:t>. Maar die </a:t>
            </a:r>
            <a:r>
              <a:rPr lang="en-US" b="0" i="0" u="none" strike="noStrike" dirty="0" err="1">
                <a:solidFill>
                  <a:srgbClr val="212121"/>
                </a:solidFill>
                <a:effectLst/>
                <a:latin typeface="Calibri" panose="020F0502020204030204" pitchFamily="34" charset="0"/>
              </a:rPr>
              <a:t>strategie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heeft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ook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nadelen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dus</a:t>
            </a:r>
            <a:r>
              <a:rPr lang="en-US" b="0" i="0" u="none" strike="noStrike" dirty="0">
                <a:solidFill>
                  <a:srgbClr val="212121"/>
                </a:solidFill>
                <a:effectLst/>
                <a:latin typeface="Calibri" panose="020F0502020204030204" pitchFamily="34" charset="0"/>
              </a:rPr>
              <a:t> we </a:t>
            </a:r>
            <a:r>
              <a:rPr lang="en-US" b="0" i="0" u="none" strike="noStrike" dirty="0" err="1">
                <a:solidFill>
                  <a:srgbClr val="212121"/>
                </a:solidFill>
                <a:effectLst/>
                <a:latin typeface="Calibri" panose="020F0502020204030204" pitchFamily="34" charset="0"/>
              </a:rPr>
              <a:t>willen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eigenlijk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militairen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alleen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doen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als</a:t>
            </a:r>
            <a:r>
              <a:rPr lang="en-US" b="0" i="0" u="none" strike="noStrike" dirty="0">
                <a:solidFill>
                  <a:srgbClr val="212121"/>
                </a:solidFill>
                <a:effectLst/>
                <a:latin typeface="Calibri" panose="020F0502020204030204" pitchFamily="34" charset="0"/>
              </a:rPr>
              <a:t> het </a:t>
            </a:r>
            <a:r>
              <a:rPr lang="en-US" b="0" i="0" u="none" strike="noStrike" dirty="0" err="1">
                <a:solidFill>
                  <a:srgbClr val="212121"/>
                </a:solidFill>
                <a:effectLst/>
                <a:latin typeface="Calibri" panose="020F0502020204030204" pitchFamily="34" charset="0"/>
              </a:rPr>
              <a:t>echt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nodig</a:t>
            </a:r>
            <a:r>
              <a:rPr lang="en-US" b="0" i="0" u="none" strike="noStrike" dirty="0">
                <a:solidFill>
                  <a:srgbClr val="212121"/>
                </a:solidFill>
                <a:effectLst/>
                <a:latin typeface="Calibri" panose="020F0502020204030204" pitchFamily="34" charset="0"/>
              </a:rPr>
              <a:t> is. Maar </a:t>
            </a:r>
            <a:r>
              <a:rPr lang="en-US" b="0" i="0" u="none" strike="noStrike" dirty="0" err="1">
                <a:solidFill>
                  <a:srgbClr val="212121"/>
                </a:solidFill>
                <a:effectLst/>
                <a:latin typeface="Calibri" panose="020F0502020204030204" pitchFamily="34" charset="0"/>
              </a:rPr>
              <a:t>begrijpen</a:t>
            </a:r>
            <a:r>
              <a:rPr lang="en-US" b="0" i="0" u="none" strike="noStrike" dirty="0">
                <a:solidFill>
                  <a:srgbClr val="212121"/>
                </a:solidFill>
                <a:effectLst/>
                <a:latin typeface="Calibri" panose="020F0502020204030204" pitchFamily="34" charset="0"/>
              </a:rPr>
              <a:t> ze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allemaal</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ook</a:t>
            </a:r>
            <a:r>
              <a:rPr lang="en-US" b="0" i="0" u="none" strike="noStrike" dirty="0">
                <a:solidFill>
                  <a:srgbClr val="212121"/>
                </a:solidFill>
                <a:effectLst/>
                <a:latin typeface="Calibri" panose="020F0502020204030204" pitchFamily="34" charset="0"/>
              </a:rPr>
              <a:t>? Of is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deel</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geneigd</a:t>
            </a:r>
            <a:r>
              <a:rPr lang="en-US" b="0" i="0" u="none" strike="noStrike" dirty="0">
                <a:solidFill>
                  <a:srgbClr val="212121"/>
                </a:solidFill>
                <a:effectLst/>
                <a:latin typeface="Calibri" panose="020F0502020204030204" pitchFamily="34" charset="0"/>
              </a:rPr>
              <a:t> om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denken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dit</a:t>
            </a:r>
            <a:r>
              <a:rPr lang="en-US" b="0" i="0" u="none" strike="noStrike" dirty="0">
                <a:solidFill>
                  <a:srgbClr val="212121"/>
                </a:solidFill>
                <a:effectLst/>
                <a:latin typeface="Calibri" panose="020F0502020204030204" pitchFamily="34" charset="0"/>
              </a:rPr>
              <a:t> DE </a:t>
            </a:r>
            <a:r>
              <a:rPr lang="en-US" b="0" i="0" u="none" strike="noStrike" dirty="0" err="1">
                <a:solidFill>
                  <a:srgbClr val="212121"/>
                </a:solidFill>
                <a:effectLst/>
                <a:latin typeface="Calibri" panose="020F0502020204030204" pitchFamily="34" charset="0"/>
              </a:rPr>
              <a:t>strategie</a:t>
            </a:r>
            <a:r>
              <a:rPr lang="en-US" b="0" i="0" u="none" strike="noStrike" dirty="0">
                <a:solidFill>
                  <a:srgbClr val="212121"/>
                </a:solidFill>
                <a:effectLst/>
                <a:latin typeface="Calibri" panose="020F0502020204030204" pitchFamily="34" charset="0"/>
              </a:rPr>
              <a:t> is die je </a:t>
            </a:r>
            <a:r>
              <a:rPr lang="en-US" b="0" i="0" u="none" strike="noStrike" dirty="0" err="1">
                <a:solidFill>
                  <a:srgbClr val="212121"/>
                </a:solidFill>
                <a:effectLst/>
                <a:latin typeface="Calibri" panose="020F0502020204030204" pitchFamily="34" charset="0"/>
              </a:rPr>
              <a:t>altijd</a:t>
            </a:r>
            <a:r>
              <a:rPr lang="en-US" b="0" i="0" u="none" strike="noStrike" dirty="0">
                <a:solidFill>
                  <a:srgbClr val="212121"/>
                </a:solidFill>
                <a:effectLst/>
                <a:latin typeface="Calibri" panose="020F0502020204030204" pitchFamily="34" charset="0"/>
              </a:rPr>
              <a:t> toe </a:t>
            </a:r>
            <a:r>
              <a:rPr lang="en-US" b="0" i="0" u="none" strike="noStrike" dirty="0" err="1">
                <a:solidFill>
                  <a:srgbClr val="212121"/>
                </a:solidFill>
                <a:effectLst/>
                <a:latin typeface="Calibri" panose="020F0502020204030204" pitchFamily="34" charset="0"/>
              </a:rPr>
              <a:t>kunt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passen</a:t>
            </a:r>
            <a:r>
              <a:rPr lang="en-US" b="0" i="0" u="none" strike="noStrike" dirty="0">
                <a:solidFill>
                  <a:srgbClr val="212121"/>
                </a:solidFill>
                <a:effectLst/>
                <a:latin typeface="Calibri" panose="020F0502020204030204" pitchFamily="34" charset="0"/>
              </a:rPr>
              <a:t>. Of </a:t>
            </a:r>
            <a:r>
              <a:rPr lang="en-US" b="0" i="0" u="none" strike="noStrike" dirty="0" err="1">
                <a:solidFill>
                  <a:srgbClr val="212121"/>
                </a:solidFill>
                <a:effectLst/>
                <a:latin typeface="Calibri" panose="020F0502020204030204" pitchFamily="34" charset="0"/>
              </a:rPr>
              <a:t>snappen</a:t>
            </a:r>
            <a:r>
              <a:rPr lang="en-US" b="0" i="0" u="none" strike="noStrike" dirty="0">
                <a:solidFill>
                  <a:srgbClr val="212121"/>
                </a:solidFill>
                <a:effectLst/>
                <a:latin typeface="Calibri" panose="020F0502020204030204" pitchFamily="34" charset="0"/>
              </a:rPr>
              <a:t> ze </a:t>
            </a:r>
            <a:r>
              <a:rPr lang="en-US" b="0" i="0" u="none" strike="noStrike" dirty="0" err="1">
                <a:solidFill>
                  <a:srgbClr val="212121"/>
                </a:solidFill>
                <a:effectLst/>
                <a:latin typeface="Calibri" panose="020F0502020204030204" pitchFamily="34" charset="0"/>
              </a:rPr>
              <a:t>misschien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wel</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niet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handig</a:t>
            </a:r>
            <a:r>
              <a:rPr lang="en-US" b="0" i="0" u="none" strike="noStrike" dirty="0">
                <a:solidFill>
                  <a:srgbClr val="212121"/>
                </a:solidFill>
                <a:effectLst/>
                <a:latin typeface="Calibri" panose="020F0502020204030204" pitchFamily="34" charset="0"/>
              </a:rPr>
              <a:t> is maar </a:t>
            </a:r>
            <a:r>
              <a:rPr lang="en-US" b="0" i="0" u="none" strike="noStrike" dirty="0" err="1">
                <a:solidFill>
                  <a:srgbClr val="212121"/>
                </a:solidFill>
                <a:effectLst/>
                <a:latin typeface="Calibri" panose="020F0502020204030204" pitchFamily="34" charset="0"/>
              </a:rPr>
              <a:t>weten</a:t>
            </a:r>
            <a:r>
              <a:rPr lang="en-US" b="0" i="0" u="none" strike="noStrike" dirty="0">
                <a:solidFill>
                  <a:srgbClr val="212121"/>
                </a:solidFill>
                <a:effectLst/>
                <a:latin typeface="Calibri" panose="020F0502020204030204" pitchFamily="34" charset="0"/>
              </a:rPr>
              <a:t> ze </a:t>
            </a:r>
            <a:r>
              <a:rPr lang="en-US" b="0" i="0" u="none" strike="noStrike" dirty="0" err="1">
                <a:solidFill>
                  <a:srgbClr val="212121"/>
                </a:solidFill>
                <a:effectLst/>
                <a:latin typeface="Calibri" panose="020F0502020204030204" pitchFamily="34" charset="0"/>
              </a:rPr>
              <a:t>eenvoudigweg</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niet</a:t>
            </a:r>
            <a:r>
              <a:rPr lang="en-US" b="0" i="0" u="none" strike="noStrike" dirty="0">
                <a:solidFill>
                  <a:srgbClr val="212121"/>
                </a:solidFill>
                <a:effectLst/>
                <a:latin typeface="Calibri" panose="020F0502020204030204" pitchFamily="34" charset="0"/>
              </a:rPr>
              <a:t> hoe het </a:t>
            </a:r>
            <a:r>
              <a:rPr lang="en-US" b="0" i="0" u="none" strike="noStrike" dirty="0" err="1">
                <a:solidFill>
                  <a:srgbClr val="212121"/>
                </a:solidFill>
                <a:effectLst/>
                <a:latin typeface="Calibri" panose="020F0502020204030204" pitchFamily="34" charset="0"/>
              </a:rPr>
              <a:t>anders</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doen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omdat</a:t>
            </a:r>
            <a:r>
              <a:rPr lang="en-US" b="0" i="0" u="none" strike="noStrike" dirty="0">
                <a:solidFill>
                  <a:srgbClr val="212121"/>
                </a:solidFill>
                <a:effectLst/>
                <a:latin typeface="Calibri" panose="020F0502020204030204" pitchFamily="34" charset="0"/>
              </a:rPr>
              <a:t> ze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niet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geleerd</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hebben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Vanuit</a:t>
            </a:r>
            <a:r>
              <a:rPr lang="en-US" b="0" i="0" u="none" strike="noStrike" dirty="0">
                <a:solidFill>
                  <a:srgbClr val="212121"/>
                </a:solidFill>
                <a:effectLst/>
                <a:latin typeface="Calibri" panose="020F0502020204030204" pitchFamily="34" charset="0"/>
              </a:rPr>
              <a:t> al </a:t>
            </a:r>
            <a:r>
              <a:rPr lang="en-US" b="0" i="0" u="none" strike="noStrike" dirty="0" err="1">
                <a:solidFill>
                  <a:srgbClr val="212121"/>
                </a:solidFill>
                <a:effectLst/>
                <a:latin typeface="Calibri" panose="020F0502020204030204" pitchFamily="34" charset="0"/>
              </a:rPr>
              <a:t>deze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vragen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richt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mijn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promotieonderzoek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zich</a:t>
            </a:r>
            <a:r>
              <a:rPr lang="en-US" b="0" i="0" u="none" strike="noStrike" dirty="0">
                <a:solidFill>
                  <a:srgbClr val="212121"/>
                </a:solidFill>
                <a:effectLst/>
                <a:latin typeface="Calibri" panose="020F0502020204030204" pitchFamily="34" charset="0"/>
              </a:rPr>
              <a:t> op </a:t>
            </a:r>
            <a:r>
              <a:rPr lang="en-US" b="0" i="0" u="none" strike="noStrike" dirty="0" err="1">
                <a:solidFill>
                  <a:srgbClr val="212121"/>
                </a:solidFill>
                <a:effectLst/>
                <a:latin typeface="Calibri" panose="020F0502020204030204" pitchFamily="34" charset="0"/>
              </a:rPr>
              <a:t>compassie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als</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mogelijk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middel</a:t>
            </a:r>
            <a:r>
              <a:rPr lang="en-US" b="0" i="0" u="none" strike="noStrike" dirty="0">
                <a:solidFill>
                  <a:srgbClr val="212121"/>
                </a:solidFill>
                <a:effectLst/>
                <a:latin typeface="Calibri" panose="020F0502020204030204" pitchFamily="34" charset="0"/>
              </a:rPr>
              <a:t> om de </a:t>
            </a:r>
            <a:r>
              <a:rPr lang="en-US" b="0" i="0" u="none" strike="noStrike" dirty="0" err="1">
                <a:solidFill>
                  <a:srgbClr val="212121"/>
                </a:solidFill>
                <a:effectLst/>
                <a:latin typeface="Calibri" panose="020F0502020204030204" pitchFamily="34" charset="0"/>
              </a:rPr>
              <a:t>duurzame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gezonde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inzetbaarheid</a:t>
            </a:r>
            <a:r>
              <a:rPr lang="en-US" b="0" i="0" u="none" strike="noStrike" dirty="0">
                <a:solidFill>
                  <a:srgbClr val="212121"/>
                </a:solidFill>
                <a:effectLst/>
                <a:latin typeface="Calibri" panose="020F0502020204030204" pitchFamily="34" charset="0"/>
              </a:rPr>
              <a:t> van </a:t>
            </a:r>
            <a:r>
              <a:rPr lang="en-US" b="0" i="0" u="none" strike="noStrike" dirty="0" err="1">
                <a:solidFill>
                  <a:srgbClr val="212121"/>
                </a:solidFill>
                <a:effectLst/>
                <a:latin typeface="Calibri" panose="020F0502020204030204" pitchFamily="34" charset="0"/>
              </a:rPr>
              <a:t>militairen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vergroten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Compassie</a:t>
            </a:r>
            <a:r>
              <a:rPr lang="en-US" b="0" i="0" u="none" strike="noStrike" dirty="0">
                <a:solidFill>
                  <a:srgbClr val="212121"/>
                </a:solidFill>
                <a:effectLst/>
                <a:latin typeface="Calibri" panose="020F0502020204030204" pitchFamily="34" charset="0"/>
              </a:rPr>
              <a:t> is </a:t>
            </a:r>
            <a:r>
              <a:rPr lang="en-US" b="0" i="0" u="none" strike="noStrike" dirty="0" err="1">
                <a:solidFill>
                  <a:srgbClr val="212121"/>
                </a:solidFill>
                <a:effectLst/>
                <a:latin typeface="Calibri" panose="020F0502020204030204" pitchFamily="34" charset="0"/>
              </a:rPr>
              <a:t>namelijk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zo'n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andere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manier</a:t>
            </a:r>
            <a:r>
              <a:rPr lang="en-US" b="0" i="0" u="none" strike="noStrike" dirty="0">
                <a:solidFill>
                  <a:srgbClr val="212121"/>
                </a:solidFill>
                <a:effectLst/>
                <a:latin typeface="Calibri" panose="020F0502020204030204" pitchFamily="34" charset="0"/>
              </a:rPr>
              <a:t> van </a:t>
            </a:r>
            <a:r>
              <a:rPr lang="en-US" b="0" i="0" u="none" strike="noStrike" dirty="0" err="1">
                <a:solidFill>
                  <a:srgbClr val="212121"/>
                </a:solidFill>
                <a:effectLst/>
                <a:latin typeface="Calibri" panose="020F0502020204030204" pitchFamily="34" charset="0"/>
              </a:rPr>
              <a:t>omgaan</a:t>
            </a:r>
            <a:r>
              <a:rPr lang="en-US" b="0" i="0" u="none" strike="noStrike" dirty="0">
                <a:solidFill>
                  <a:srgbClr val="212121"/>
                </a:solidFill>
                <a:effectLst/>
                <a:latin typeface="Calibri" panose="020F0502020204030204" pitchFamily="34" charset="0"/>
              </a:rPr>
              <a:t> met </a:t>
            </a:r>
            <a:r>
              <a:rPr lang="en-US" b="0" i="0" u="none" strike="noStrike" dirty="0" err="1">
                <a:solidFill>
                  <a:srgbClr val="212121"/>
                </a:solidFill>
                <a:effectLst/>
                <a:latin typeface="Calibri" panose="020F0502020204030204" pitchFamily="34" charset="0"/>
              </a:rPr>
              <a:t>fysiek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emotioneel</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ongemak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compassie</a:t>
            </a:r>
            <a:r>
              <a:rPr lang="en-US" b="0" i="0" u="none" strike="noStrike" dirty="0">
                <a:solidFill>
                  <a:srgbClr val="212121"/>
                </a:solidFill>
                <a:effectLst/>
                <a:latin typeface="Calibri" panose="020F0502020204030204" pitchFamily="34" charset="0"/>
              </a:rPr>
              <a:t> is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trainen</a:t>
            </a:r>
            <a:r>
              <a:rPr lang="en-US" b="0" i="0" u="none" strike="noStrike" dirty="0">
                <a:solidFill>
                  <a:srgbClr val="212121"/>
                </a:solidFill>
                <a:effectLst/>
                <a:latin typeface="Calibri" panose="020F0502020204030204" pitchFamily="34" charset="0"/>
              </a:rPr>
              <a:t>. </a:t>
            </a:r>
            <a:endParaRPr lang="en-NL" dirty="0"/>
          </a:p>
        </p:txBody>
      </p:sp>
      <p:sp>
        <p:nvSpPr>
          <p:cNvPr id="4" name="Slide Number Placeholder 3"/>
          <p:cNvSpPr>
            <a:spLocks noGrp="1"/>
          </p:cNvSpPr>
          <p:nvPr>
            <p:ph type="sldNum" sz="quarter" idx="5"/>
          </p:nvPr>
        </p:nvSpPr>
        <p:spPr/>
        <p:txBody>
          <a:bodyPr/>
          <a:lstStyle/>
          <a:p>
            <a:fld id="{C42625D1-FB6E-5541-84BE-29C8A783030E}" type="slidenum">
              <a:rPr lang="en-NL" smtClean="0"/>
              <a:t>2</a:t>
            </a:fld>
            <a:endParaRPr lang="en-NL"/>
          </a:p>
        </p:txBody>
      </p:sp>
    </p:spTree>
    <p:extLst>
      <p:ext uri="{BB962C8B-B14F-4D97-AF65-F5344CB8AC3E}">
        <p14:creationId xmlns:p14="http://schemas.microsoft.com/office/powerpoint/2010/main" val="212797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121"/>
                </a:solidFill>
                <a:effectLst/>
                <a:latin typeface="Calibri" panose="020F0502020204030204" pitchFamily="34" charset="0"/>
              </a:rPr>
              <a:t>In </a:t>
            </a:r>
            <a:r>
              <a:rPr lang="en-US" b="0" i="0" u="none" strike="noStrike" dirty="0" err="1">
                <a:solidFill>
                  <a:srgbClr val="212121"/>
                </a:solidFill>
                <a:effectLst/>
                <a:latin typeface="Calibri" panose="020F0502020204030204" pitchFamily="34" charset="0"/>
              </a:rPr>
              <a:t>mijn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onderzoek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noem</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ik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dit</a:t>
            </a:r>
            <a:r>
              <a:rPr lang="en-US" b="0" i="0" u="none" strike="noStrike" dirty="0">
                <a:solidFill>
                  <a:srgbClr val="212121"/>
                </a:solidFill>
                <a:effectLst/>
                <a:latin typeface="Calibri" panose="020F0502020204030204" pitchFamily="34" charset="0"/>
              </a:rPr>
              <a:t> al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poos </a:t>
            </a:r>
            <a:r>
              <a:rPr lang="en-US" b="0" i="0" u="none" strike="noStrike" dirty="0" err="1">
                <a:solidFill>
                  <a:srgbClr val="212121"/>
                </a:solidFill>
                <a:effectLst/>
                <a:latin typeface="Calibri" panose="020F0502020204030204" pitchFamily="34" charset="0"/>
              </a:rPr>
              <a:t>geen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compassie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meer</a:t>
            </a:r>
            <a:r>
              <a:rPr lang="en-US" b="0" i="0" u="none" strike="noStrike" dirty="0">
                <a:solidFill>
                  <a:srgbClr val="212121"/>
                </a:solidFill>
                <a:effectLst/>
                <a:latin typeface="Calibri" panose="020F0502020204030204" pitchFamily="34" charset="0"/>
              </a:rPr>
              <a:t> maar dan </a:t>
            </a:r>
            <a:r>
              <a:rPr lang="en-US" b="0" i="0" u="none" strike="noStrike" dirty="0" err="1">
                <a:solidFill>
                  <a:srgbClr val="212121"/>
                </a:solidFill>
                <a:effectLst/>
                <a:latin typeface="Calibri" panose="020F0502020204030204" pitchFamily="34" charset="0"/>
              </a:rPr>
              <a:t>spreken</a:t>
            </a:r>
            <a:r>
              <a:rPr lang="en-US" b="0" i="0" u="none" strike="noStrike" dirty="0">
                <a:solidFill>
                  <a:srgbClr val="212121"/>
                </a:solidFill>
                <a:effectLst/>
                <a:latin typeface="Calibri" panose="020F0502020204030204" pitchFamily="34" charset="0"/>
              </a:rPr>
              <a:t> we van 'emotional awareness'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leggen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uit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betekent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je je op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open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zorgzame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manier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bewust</a:t>
            </a:r>
            <a:r>
              <a:rPr lang="en-US" b="0" i="0" u="none" strike="noStrike" dirty="0">
                <a:solidFill>
                  <a:srgbClr val="212121"/>
                </a:solidFill>
                <a:effectLst/>
                <a:latin typeface="Calibri" panose="020F0502020204030204" pitchFamily="34" charset="0"/>
              </a:rPr>
              <a:t> van hoe het met </a:t>
            </a:r>
            <a:r>
              <a:rPr lang="en-US" b="0" i="0" u="none" strike="noStrike" dirty="0" err="1">
                <a:solidFill>
                  <a:srgbClr val="212121"/>
                </a:solidFill>
                <a:effectLst/>
                <a:latin typeface="Calibri" panose="020F0502020204030204" pitchFamily="34" charset="0"/>
              </a:rPr>
              <a:t>jezelf</a:t>
            </a:r>
            <a:r>
              <a:rPr lang="en-US" b="0" i="0" u="none" strike="noStrike" dirty="0">
                <a:solidFill>
                  <a:srgbClr val="212121"/>
                </a:solidFill>
                <a:effectLst/>
                <a:latin typeface="Calibri" panose="020F0502020204030204" pitchFamily="34" charset="0"/>
              </a:rPr>
              <a:t> of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ander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gaat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zonder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je het </a:t>
            </a:r>
            <a:r>
              <a:rPr lang="en-US" b="0" i="0" u="none" strike="noStrike" dirty="0" err="1">
                <a:solidFill>
                  <a:srgbClr val="212121"/>
                </a:solidFill>
                <a:effectLst/>
                <a:latin typeface="Calibri" panose="020F0502020204030204" pitchFamily="34" charset="0"/>
              </a:rPr>
              <a:t>overzicht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verliest</a:t>
            </a:r>
            <a:r>
              <a:rPr lang="en-US" b="0" i="0" u="none" strike="noStrike" dirty="0">
                <a:solidFill>
                  <a:srgbClr val="212121"/>
                </a:solidFill>
                <a:effectLst/>
                <a:latin typeface="Calibri" panose="020F0502020204030204" pitchFamily="34" charset="0"/>
              </a:rPr>
              <a:t>. Emotional Awareness </a:t>
            </a:r>
            <a:r>
              <a:rPr lang="en-US" b="0" i="0" u="none" strike="noStrike" dirty="0" err="1">
                <a:solidFill>
                  <a:srgbClr val="212121"/>
                </a:solidFill>
                <a:effectLst/>
                <a:latin typeface="Calibri" panose="020F0502020204030204" pitchFamily="34" charset="0"/>
              </a:rPr>
              <a:t>omdat</a:t>
            </a:r>
            <a:r>
              <a:rPr lang="en-US" b="0" i="0" u="none" strike="noStrike" dirty="0">
                <a:solidFill>
                  <a:srgbClr val="212121"/>
                </a:solidFill>
                <a:effectLst/>
                <a:latin typeface="Calibri" panose="020F0502020204030204" pitchFamily="34" charset="0"/>
              </a:rPr>
              <a:t> het </a:t>
            </a:r>
            <a:r>
              <a:rPr lang="en-US" b="0" i="0" u="none" strike="noStrike" dirty="0" err="1">
                <a:solidFill>
                  <a:srgbClr val="212121"/>
                </a:solidFill>
                <a:effectLst/>
                <a:latin typeface="Calibri" panose="020F0502020204030204" pitchFamily="34" charset="0"/>
              </a:rPr>
              <a:t>aansluit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bij</a:t>
            </a:r>
            <a:r>
              <a:rPr lang="en-US" b="0" i="0" u="none" strike="noStrike" dirty="0">
                <a:solidFill>
                  <a:srgbClr val="212121"/>
                </a:solidFill>
                <a:effectLst/>
                <a:latin typeface="Calibri" panose="020F0502020204030204" pitchFamily="34" charset="0"/>
              </a:rPr>
              <a:t> Situational Awareness,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is </a:t>
            </a:r>
            <a:r>
              <a:rPr lang="en-US" b="0" i="0" u="none" strike="noStrike" dirty="0" err="1">
                <a:solidFill>
                  <a:srgbClr val="212121"/>
                </a:solidFill>
                <a:effectLst/>
                <a:latin typeface="Calibri" panose="020F0502020204030204" pitchFamily="34" charset="0"/>
              </a:rPr>
              <a:t>namelijk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concept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veel</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militairen</a:t>
            </a:r>
            <a:r>
              <a:rPr lang="en-US" b="0" i="0" u="none" strike="noStrike" dirty="0">
                <a:solidFill>
                  <a:srgbClr val="212121"/>
                </a:solidFill>
                <a:effectLst/>
                <a:latin typeface="Calibri" panose="020F0502020204030204" pitchFamily="34" charset="0"/>
              </a:rPr>
              <a:t> al </a:t>
            </a:r>
            <a:r>
              <a:rPr lang="en-US" b="0" i="0" u="none" strike="noStrike" dirty="0" err="1">
                <a:solidFill>
                  <a:srgbClr val="212121"/>
                </a:solidFill>
                <a:effectLst/>
                <a:latin typeface="Calibri" panose="020F0502020204030204" pitchFamily="34" charset="0"/>
              </a:rPr>
              <a:t>kennen</a:t>
            </a:r>
            <a:r>
              <a:rPr lang="en-US" b="0" i="0" u="none" strike="noStrike" dirty="0">
                <a:solidFill>
                  <a:srgbClr val="212121"/>
                </a:solidFill>
                <a:effectLst/>
                <a:latin typeface="Calibri" panose="020F0502020204030204" pitchFamily="34" charset="0"/>
              </a:rPr>
              <a:t>. Het </a:t>
            </a:r>
            <a:r>
              <a:rPr lang="en-US" b="0" i="0" u="none" strike="noStrike" dirty="0" err="1">
                <a:solidFill>
                  <a:srgbClr val="212121"/>
                </a:solidFill>
                <a:effectLst/>
                <a:latin typeface="Calibri" panose="020F0502020204030204" pitchFamily="34" charset="0"/>
              </a:rPr>
              <a:t>betekent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waarnemen</a:t>
            </a:r>
            <a:r>
              <a:rPr lang="en-US" b="0" i="0" u="none" strike="noStrike" dirty="0">
                <a:solidFill>
                  <a:srgbClr val="212121"/>
                </a:solidFill>
                <a:effectLst/>
                <a:latin typeface="Calibri" panose="020F0502020204030204" pitchFamily="34" charset="0"/>
              </a:rPr>
              <a:t> van je </a:t>
            </a:r>
            <a:r>
              <a:rPr lang="en-US" b="0" i="0" u="none" strike="noStrike" dirty="0" err="1">
                <a:solidFill>
                  <a:srgbClr val="212121"/>
                </a:solidFill>
                <a:effectLst/>
                <a:latin typeface="Calibri" panose="020F0502020204030204" pitchFamily="34" charset="0"/>
              </a:rPr>
              <a:t>omgeving</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denk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aan</a:t>
            </a:r>
            <a:r>
              <a:rPr lang="en-US" b="0" i="0" u="none" strike="noStrike" dirty="0">
                <a:solidFill>
                  <a:srgbClr val="212121"/>
                </a:solidFill>
                <a:effectLst/>
                <a:latin typeface="Calibri" panose="020F0502020204030204" pitchFamily="34" charset="0"/>
              </a:rPr>
              <a:t> je Situational Awareness of </a:t>
            </a:r>
            <a:r>
              <a:rPr lang="en-US" b="0" i="0" u="none" strike="noStrike" dirty="0" err="1">
                <a:solidFill>
                  <a:srgbClr val="212121"/>
                </a:solidFill>
                <a:effectLst/>
                <a:latin typeface="Calibri" panose="020F0502020204030204" pitchFamily="34" charset="0"/>
              </a:rPr>
              <a:t>denk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aan</a:t>
            </a:r>
            <a:r>
              <a:rPr lang="en-US" b="0" i="0" u="none" strike="noStrike" dirty="0">
                <a:solidFill>
                  <a:srgbClr val="212121"/>
                </a:solidFill>
                <a:effectLst/>
                <a:latin typeface="Calibri" panose="020F0502020204030204" pitchFamily="34" charset="0"/>
              </a:rPr>
              <a:t> je SA </a:t>
            </a:r>
            <a:r>
              <a:rPr lang="en-US" b="0" i="0" u="none" strike="noStrike" dirty="0" err="1">
                <a:solidFill>
                  <a:srgbClr val="212121"/>
                </a:solidFill>
                <a:effectLst/>
                <a:latin typeface="Calibri" panose="020F0502020204030204" pitchFamily="34" charset="0"/>
              </a:rPr>
              <a:t>betekent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zoveel</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als</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kijk</a:t>
            </a:r>
            <a:r>
              <a:rPr lang="en-US" b="0" i="0" u="none" strike="noStrike" dirty="0">
                <a:solidFill>
                  <a:srgbClr val="212121"/>
                </a:solidFill>
                <a:effectLst/>
                <a:latin typeface="Calibri" panose="020F0502020204030204" pitchFamily="34" charset="0"/>
              </a:rPr>
              <a:t> om je </a:t>
            </a:r>
            <a:r>
              <a:rPr lang="en-US" b="0" i="0" u="none" strike="noStrike" dirty="0" err="1">
                <a:solidFill>
                  <a:srgbClr val="212121"/>
                </a:solidFill>
                <a:effectLst/>
                <a:latin typeface="Calibri" panose="020F0502020204030204" pitchFamily="34" charset="0"/>
              </a:rPr>
              <a:t>heen</a:t>
            </a:r>
            <a:r>
              <a:rPr lang="en-US" b="0" i="0" u="none" strike="noStrike" dirty="0">
                <a:solidFill>
                  <a:srgbClr val="212121"/>
                </a:solidFill>
                <a:effectLst/>
                <a:latin typeface="Calibri" panose="020F0502020204030204" pitchFamily="34" charset="0"/>
              </a:rPr>
              <a:t>, neem </a:t>
            </a:r>
            <a:r>
              <a:rPr lang="en-US" b="0" i="0" u="none" strike="noStrike" dirty="0" err="1">
                <a:solidFill>
                  <a:srgbClr val="212121"/>
                </a:solidFill>
                <a:effectLst/>
                <a:latin typeface="Calibri" panose="020F0502020204030204" pitchFamily="34" charset="0"/>
              </a:rPr>
              <a:t>waar</a:t>
            </a:r>
            <a:r>
              <a:rPr lang="en-US" b="0" i="0" u="none" strike="noStrike" dirty="0">
                <a:solidFill>
                  <a:srgbClr val="212121"/>
                </a:solidFill>
                <a:effectLst/>
                <a:latin typeface="Calibri" panose="020F0502020204030204" pitchFamily="34" charset="0"/>
              </a:rPr>
              <a:t>, wees je </a:t>
            </a:r>
            <a:r>
              <a:rPr lang="en-US" b="0" i="0" u="none" strike="noStrike" dirty="0" err="1">
                <a:solidFill>
                  <a:srgbClr val="212121"/>
                </a:solidFill>
                <a:effectLst/>
                <a:latin typeface="Calibri" panose="020F0502020204030204" pitchFamily="34" charset="0"/>
              </a:rPr>
              <a:t>bewust</a:t>
            </a:r>
            <a:r>
              <a:rPr lang="en-US" b="0" i="0" u="none" strike="noStrike" dirty="0">
                <a:solidFill>
                  <a:srgbClr val="212121"/>
                </a:solidFill>
                <a:effectLst/>
                <a:latin typeface="Calibri" panose="020F0502020204030204" pitchFamily="34" charset="0"/>
              </a:rPr>
              <a:t> van je </a:t>
            </a:r>
            <a:r>
              <a:rPr lang="en-US" b="0" i="0" u="none" strike="noStrike" dirty="0" err="1">
                <a:solidFill>
                  <a:srgbClr val="212121"/>
                </a:solidFill>
                <a:effectLst/>
                <a:latin typeface="Calibri" panose="020F0502020204030204" pitchFamily="34" charset="0"/>
              </a:rPr>
              <a:t>omgeving</a:t>
            </a:r>
            <a:r>
              <a:rPr lang="en-US" b="0" i="0" u="none" strike="noStrike" dirty="0">
                <a:solidFill>
                  <a:srgbClr val="212121"/>
                </a:solidFill>
                <a:effectLst/>
                <a:latin typeface="Calibri" panose="020F0502020204030204" pitchFamily="34" charset="0"/>
              </a:rPr>
              <a:t>’. Op </a:t>
            </a:r>
            <a:r>
              <a:rPr lang="en-US" b="0" i="0" u="none" strike="noStrike" dirty="0" err="1">
                <a:solidFill>
                  <a:srgbClr val="212121"/>
                </a:solidFill>
                <a:effectLst/>
                <a:latin typeface="Calibri" panose="020F0502020204030204" pitchFamily="34" charset="0"/>
              </a:rPr>
              <a:t>diezelfde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manier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stel</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ik</a:t>
            </a:r>
            <a:r>
              <a:rPr lang="en-US" b="0" i="0" u="none" strike="noStrike" dirty="0">
                <a:solidFill>
                  <a:srgbClr val="212121"/>
                </a:solidFill>
                <a:effectLst/>
                <a:latin typeface="Calibri" panose="020F0502020204030204" pitchFamily="34" charset="0"/>
              </a:rPr>
              <a:t> me </a:t>
            </a:r>
            <a:r>
              <a:rPr lang="en-US" b="0" i="0" u="none" strike="noStrike" dirty="0" err="1">
                <a:solidFill>
                  <a:srgbClr val="212121"/>
                </a:solidFill>
                <a:effectLst/>
                <a:latin typeface="Calibri" panose="020F0502020204030204" pitchFamily="34" charset="0"/>
              </a:rPr>
              <a:t>voor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Emotional Awareness of EA </a:t>
            </a:r>
            <a:r>
              <a:rPr lang="en-US" b="0" i="0" u="none" strike="noStrike" dirty="0" err="1">
                <a:solidFill>
                  <a:srgbClr val="212121"/>
                </a:solidFill>
                <a:effectLst/>
                <a:latin typeface="Calibri" panose="020F0502020204030204" pitchFamily="34" charset="0"/>
              </a:rPr>
              <a:t>zou</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kunnen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werken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militairen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erin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getraind</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worden</a:t>
            </a:r>
            <a:r>
              <a:rPr lang="en-US" b="0" i="0" u="none" strike="noStrike" dirty="0">
                <a:solidFill>
                  <a:srgbClr val="212121"/>
                </a:solidFill>
                <a:effectLst/>
                <a:latin typeface="Calibri" panose="020F0502020204030204" pitchFamily="34" charset="0"/>
              </a:rPr>
              <a:t> om </a:t>
            </a:r>
            <a:r>
              <a:rPr lang="en-US" b="0" i="0" u="none" strike="noStrike" dirty="0" err="1">
                <a:solidFill>
                  <a:srgbClr val="212121"/>
                </a:solidFill>
                <a:effectLst/>
                <a:latin typeface="Calibri" panose="020F0502020204030204" pitchFamily="34" charset="0"/>
              </a:rPr>
              <a:t>hun</a:t>
            </a:r>
            <a:r>
              <a:rPr lang="en-US" b="0" i="0" u="none" strike="noStrike" dirty="0">
                <a:solidFill>
                  <a:srgbClr val="212121"/>
                </a:solidFill>
                <a:effectLst/>
                <a:latin typeface="Calibri" panose="020F0502020204030204" pitchFamily="34" charset="0"/>
              </a:rPr>
              <a:t> EA </a:t>
            </a:r>
            <a:r>
              <a:rPr lang="en-US" b="0" i="0" u="none" strike="noStrike" dirty="0" err="1">
                <a:solidFill>
                  <a:srgbClr val="212121"/>
                </a:solidFill>
                <a:effectLst/>
                <a:latin typeface="Calibri" panose="020F0502020204030204" pitchFamily="34" charset="0"/>
              </a:rPr>
              <a:t>aan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zetten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betekent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kijk</a:t>
            </a:r>
            <a:r>
              <a:rPr lang="en-US" b="0" i="0" u="none" strike="noStrike" dirty="0">
                <a:solidFill>
                  <a:srgbClr val="212121"/>
                </a:solidFill>
                <a:effectLst/>
                <a:latin typeface="Calibri" panose="020F0502020204030204" pitchFamily="34" charset="0"/>
              </a:rPr>
              <a:t> even </a:t>
            </a:r>
            <a:r>
              <a:rPr lang="en-US" b="0" i="0" u="none" strike="noStrike" dirty="0" err="1">
                <a:solidFill>
                  <a:srgbClr val="212121"/>
                </a:solidFill>
                <a:effectLst/>
                <a:latin typeface="Calibri" panose="020F0502020204030204" pitchFamily="34" charset="0"/>
              </a:rPr>
              <a:t>echt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open </a:t>
            </a:r>
            <a:r>
              <a:rPr lang="en-US" b="0" i="0" u="none" strike="noStrike" dirty="0" err="1">
                <a:solidFill>
                  <a:srgbClr val="212121"/>
                </a:solidFill>
                <a:effectLst/>
                <a:latin typeface="Calibri" panose="020F0502020204030204" pitchFamily="34" charset="0"/>
              </a:rPr>
              <a:t>naar</a:t>
            </a:r>
            <a:r>
              <a:rPr lang="en-US" b="0" i="0" u="none" strike="noStrike" dirty="0">
                <a:solidFill>
                  <a:srgbClr val="212121"/>
                </a:solidFill>
                <a:effectLst/>
                <a:latin typeface="Calibri" panose="020F0502020204030204" pitchFamily="34" charset="0"/>
              </a:rPr>
              <a:t> hoe het met </a:t>
            </a:r>
            <a:r>
              <a:rPr lang="en-US" b="0" i="0" u="none" strike="noStrike" dirty="0" err="1">
                <a:solidFill>
                  <a:srgbClr val="212121"/>
                </a:solidFill>
                <a:effectLst/>
                <a:latin typeface="Calibri" panose="020F0502020204030204" pitchFamily="34" charset="0"/>
              </a:rPr>
              <a:t>jezelf</a:t>
            </a:r>
            <a:r>
              <a:rPr lang="en-US" b="0" i="0" u="none" strike="noStrike" dirty="0">
                <a:solidFill>
                  <a:srgbClr val="212121"/>
                </a:solidFill>
                <a:effectLst/>
                <a:latin typeface="Calibri" panose="020F0502020204030204" pitchFamily="34" charset="0"/>
              </a:rPr>
              <a:t> of die </a:t>
            </a:r>
            <a:r>
              <a:rPr lang="en-US" b="0" i="0" u="none" strike="noStrike" dirty="0" err="1">
                <a:solidFill>
                  <a:srgbClr val="212121"/>
                </a:solidFill>
                <a:effectLst/>
                <a:latin typeface="Calibri" panose="020F0502020204030204" pitchFamily="34" charset="0"/>
              </a:rPr>
              <a:t>ander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gaat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dat</a:t>
            </a:r>
            <a:r>
              <a:rPr lang="en-US" b="0" i="0" u="none" strike="noStrike" dirty="0">
                <a:solidFill>
                  <a:srgbClr val="212121"/>
                </a:solidFill>
                <a:effectLst/>
                <a:latin typeface="Calibri" panose="020F0502020204030204" pitchFamily="34" charset="0"/>
              </a:rPr>
              <a:t> dan op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warme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zorgzame</a:t>
            </a:r>
            <a:r>
              <a:rPr lang="en-US" b="0" i="0" u="none" strike="noStrike" dirty="0">
                <a:solidFill>
                  <a:srgbClr val="212121"/>
                </a:solidFill>
                <a:effectLst/>
                <a:latin typeface="Calibri" panose="020F0502020204030204" pitchFamily="34" charset="0"/>
              </a:rPr>
              <a:t> maar </a:t>
            </a:r>
            <a:r>
              <a:rPr lang="en-US" b="0" i="0" u="none" strike="noStrike" dirty="0" err="1">
                <a:solidFill>
                  <a:srgbClr val="212121"/>
                </a:solidFill>
                <a:effectLst/>
                <a:latin typeface="Calibri" panose="020F0502020204030204" pitchFamily="34" charset="0"/>
              </a:rPr>
              <a:t>ook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rustige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manier</a:t>
            </a:r>
            <a:r>
              <a:rPr lang="en-US" b="0" i="0" u="none" strike="noStrike" dirty="0">
                <a:solidFill>
                  <a:srgbClr val="212121"/>
                </a:solidFill>
                <a:effectLst/>
                <a:latin typeface="Calibri" panose="020F0502020204030204" pitchFamily="34" charset="0"/>
              </a:rPr>
              <a:t>. Als je </a:t>
            </a:r>
            <a:r>
              <a:rPr lang="en-US" b="0" i="0" u="none" strike="noStrike" dirty="0" err="1">
                <a:solidFill>
                  <a:srgbClr val="212121"/>
                </a:solidFill>
                <a:effectLst/>
                <a:latin typeface="Calibri" panose="020F0502020204030204" pitchFamily="34" charset="0"/>
              </a:rPr>
              <a:t>hierop</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gaat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trainen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moet</a:t>
            </a:r>
            <a:r>
              <a:rPr lang="en-US" b="0" i="0" u="none" strike="noStrike" dirty="0">
                <a:solidFill>
                  <a:srgbClr val="212121"/>
                </a:solidFill>
                <a:effectLst/>
                <a:latin typeface="Calibri" panose="020F0502020204030204" pitchFamily="34" charset="0"/>
              </a:rPr>
              <a:t> er </a:t>
            </a:r>
            <a:r>
              <a:rPr lang="en-US" b="0" i="0" u="none" strike="noStrike" dirty="0" err="1">
                <a:solidFill>
                  <a:srgbClr val="212121"/>
                </a:solidFill>
                <a:effectLst/>
                <a:latin typeface="Calibri" panose="020F0502020204030204" pitchFamily="34" charset="0"/>
              </a:rPr>
              <a:t>natuurlijk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aandacht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zijn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voor</a:t>
            </a:r>
            <a:r>
              <a:rPr lang="en-US" b="0" i="0" u="none" strike="noStrike" dirty="0">
                <a:solidFill>
                  <a:srgbClr val="212121"/>
                </a:solidFill>
                <a:effectLst/>
                <a:latin typeface="Calibri" panose="020F0502020204030204" pitchFamily="34" charset="0"/>
              </a:rPr>
              <a:t> al die </a:t>
            </a:r>
            <a:r>
              <a:rPr lang="en-US" b="0" i="0" u="none" strike="noStrike" dirty="0" err="1">
                <a:solidFill>
                  <a:srgbClr val="212121"/>
                </a:solidFill>
                <a:effectLst/>
                <a:latin typeface="Calibri" panose="020F0502020204030204" pitchFamily="34" charset="0"/>
              </a:rPr>
              <a:t>aspecten</a:t>
            </a:r>
            <a:r>
              <a:rPr lang="en-US" b="0" i="0" u="none" strike="noStrike" dirty="0">
                <a:solidFill>
                  <a:srgbClr val="212121"/>
                </a:solidFill>
                <a:effectLst/>
                <a:latin typeface="Calibri" panose="020F0502020204030204" pitchFamily="34" charset="0"/>
              </a:rPr>
              <a:t>; de </a:t>
            </a:r>
            <a:r>
              <a:rPr lang="en-US" b="0" i="0" u="none" strike="noStrike" dirty="0" err="1">
                <a:solidFill>
                  <a:srgbClr val="212121"/>
                </a:solidFill>
                <a:effectLst/>
                <a:latin typeface="Calibri" panose="020F0502020204030204" pitchFamily="34" charset="0"/>
              </a:rPr>
              <a:t>bereidheid</a:t>
            </a:r>
            <a:r>
              <a:rPr lang="en-US" b="0" i="0" u="none" strike="noStrike" dirty="0">
                <a:solidFill>
                  <a:srgbClr val="212121"/>
                </a:solidFill>
                <a:effectLst/>
                <a:latin typeface="Calibri" panose="020F0502020204030204" pitchFamily="34" charset="0"/>
              </a:rPr>
              <a:t> om je </a:t>
            </a:r>
            <a:r>
              <a:rPr lang="en-US" b="0" i="0" u="none" strike="noStrike" dirty="0" err="1">
                <a:solidFill>
                  <a:srgbClr val="212121"/>
                </a:solidFill>
                <a:effectLst/>
                <a:latin typeface="Calibri" panose="020F0502020204030204" pitchFamily="34" charset="0"/>
              </a:rPr>
              <a:t>echt</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te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kijken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naar</a:t>
            </a:r>
            <a:r>
              <a:rPr lang="en-US" b="0" i="0" u="none" strike="noStrike" dirty="0">
                <a:solidFill>
                  <a:srgbClr val="212121"/>
                </a:solidFill>
                <a:effectLst/>
                <a:latin typeface="Calibri" panose="020F0502020204030204" pitchFamily="34" charset="0"/>
              </a:rPr>
              <a:t> hoe het met </a:t>
            </a:r>
            <a:r>
              <a:rPr lang="en-US" b="0" i="0" u="none" strike="noStrike" dirty="0" err="1">
                <a:solidFill>
                  <a:srgbClr val="212121"/>
                </a:solidFill>
                <a:effectLst/>
                <a:latin typeface="Calibri" panose="020F0502020204030204" pitchFamily="34" charset="0"/>
              </a:rPr>
              <a:t>jezelf</a:t>
            </a:r>
            <a:r>
              <a:rPr lang="en-US" b="0" i="0" u="none" strike="noStrike" dirty="0">
                <a:solidFill>
                  <a:srgbClr val="212121"/>
                </a:solidFill>
                <a:effectLst/>
                <a:latin typeface="Calibri" panose="020F0502020204030204" pitchFamily="34" charset="0"/>
              </a:rPr>
              <a:t> of </a:t>
            </a:r>
            <a:r>
              <a:rPr lang="en-US" b="0" i="0" u="none" strike="noStrike" dirty="0" err="1">
                <a:solidFill>
                  <a:srgbClr val="212121"/>
                </a:solidFill>
                <a:effectLst/>
                <a:latin typeface="Calibri" panose="020F0502020204030204" pitchFamily="34" charset="0"/>
              </a:rPr>
              <a:t>een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ander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gaat</a:t>
            </a:r>
            <a:r>
              <a:rPr lang="en-US" b="0" i="0" u="none" strike="noStrike" dirty="0">
                <a:solidFill>
                  <a:srgbClr val="212121"/>
                </a:solidFill>
                <a:effectLst/>
                <a:latin typeface="Calibri" panose="020F0502020204030204" pitchFamily="34" charset="0"/>
              </a:rPr>
              <a:t>, maar </a:t>
            </a:r>
            <a:r>
              <a:rPr lang="en-US" b="0" i="0" u="none" strike="noStrike" dirty="0" err="1">
                <a:solidFill>
                  <a:srgbClr val="212121"/>
                </a:solidFill>
                <a:effectLst/>
                <a:latin typeface="Calibri" panose="020F0502020204030204" pitchFamily="34" charset="0"/>
              </a:rPr>
              <a:t>ook</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aan</a:t>
            </a:r>
            <a:r>
              <a:rPr lang="en-US" b="0" i="0" u="none" strike="noStrike" dirty="0">
                <a:solidFill>
                  <a:srgbClr val="212121"/>
                </a:solidFill>
                <a:effectLst/>
                <a:latin typeface="Calibri" panose="020F0502020204030204" pitchFamily="34" charset="0"/>
              </a:rPr>
              <a:t> die </a:t>
            </a:r>
            <a:r>
              <a:rPr lang="en-US" b="0" i="0" u="none" strike="noStrike" dirty="0" err="1">
                <a:solidFill>
                  <a:srgbClr val="212121"/>
                </a:solidFill>
                <a:effectLst/>
                <a:latin typeface="Calibri" panose="020F0502020204030204" pitchFamily="34" charset="0"/>
              </a:rPr>
              <a:t>warme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zorgzaamheid</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en</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aan</a:t>
            </a:r>
            <a:r>
              <a:rPr lang="en-US" b="0" i="0" u="none" strike="noStrike" dirty="0">
                <a:solidFill>
                  <a:srgbClr val="212121"/>
                </a:solidFill>
                <a:effectLst/>
                <a:latin typeface="Calibri" panose="020F0502020204030204" pitchFamily="34" charset="0"/>
              </a:rPr>
              <a:t> die rust of </a:t>
            </a:r>
            <a:r>
              <a:rPr lang="en-US" b="0" i="0" u="none" strike="noStrike" dirty="0" err="1">
                <a:solidFill>
                  <a:srgbClr val="212121"/>
                </a:solidFill>
                <a:effectLst/>
                <a:latin typeface="Calibri" panose="020F0502020204030204" pitchFamily="34" charset="0"/>
              </a:rPr>
              <a:t>meer</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mindfulle</a:t>
            </a:r>
            <a:r>
              <a:rPr lang="en-US" b="0" i="0" u="none" strike="noStrike" dirty="0">
                <a:solidFill>
                  <a:srgbClr val="212121"/>
                </a:solidFill>
                <a:effectLst/>
                <a:latin typeface="Calibri" panose="020F0502020204030204" pitchFamily="34" charset="0"/>
              </a:rPr>
              <a:t> </a:t>
            </a:r>
            <a:r>
              <a:rPr lang="en-US" b="0" i="0" u="none" strike="noStrike" dirty="0" err="1">
                <a:solidFill>
                  <a:srgbClr val="212121"/>
                </a:solidFill>
                <a:effectLst/>
                <a:latin typeface="Calibri" panose="020F0502020204030204" pitchFamily="34" charset="0"/>
              </a:rPr>
              <a:t>manier</a:t>
            </a:r>
            <a:r>
              <a:rPr lang="en-US" b="0" i="0" u="none" strike="noStrike" dirty="0">
                <a:solidFill>
                  <a:srgbClr val="212121"/>
                </a:solidFill>
                <a:effectLst/>
                <a:latin typeface="Calibri" panose="020F0502020204030204" pitchFamily="34" charset="0"/>
              </a:rPr>
              <a:t> van </a:t>
            </a:r>
            <a:r>
              <a:rPr lang="en-US" b="0" i="0" u="none" strike="noStrike" dirty="0" err="1">
                <a:solidFill>
                  <a:srgbClr val="212121"/>
                </a:solidFill>
                <a:effectLst/>
                <a:latin typeface="Calibri" panose="020F0502020204030204" pitchFamily="34" charset="0"/>
              </a:rPr>
              <a:t>waarnemen</a:t>
            </a:r>
            <a:r>
              <a:rPr lang="en-US" b="0" i="0" u="none" strike="noStrike" dirty="0">
                <a:solidFill>
                  <a:srgbClr val="212121"/>
                </a:solidFill>
                <a:effectLst/>
                <a:latin typeface="Calibri" panose="020F0502020204030204" pitchFamily="34" charset="0"/>
              </a:rPr>
              <a:t> van </a:t>
            </a:r>
            <a:r>
              <a:rPr lang="en-US" b="0" i="0" u="none" strike="noStrike" dirty="0" err="1">
                <a:solidFill>
                  <a:srgbClr val="212121"/>
                </a:solidFill>
                <a:effectLst/>
                <a:latin typeface="Calibri" panose="020F0502020204030204" pitchFamily="34" charset="0"/>
              </a:rPr>
              <a:t>pijn</a:t>
            </a:r>
            <a:r>
              <a:rPr lang="en-US" b="0" i="0" u="none" strike="noStrike" dirty="0">
                <a:solidFill>
                  <a:srgbClr val="212121"/>
                </a:solidFill>
                <a:effectLst/>
                <a:latin typeface="Calibri" panose="020F0502020204030204" pitchFamily="34" charset="0"/>
              </a:rPr>
              <a:t>. </a:t>
            </a:r>
            <a:endParaRPr lang="en-NL" dirty="0"/>
          </a:p>
        </p:txBody>
      </p:sp>
      <p:sp>
        <p:nvSpPr>
          <p:cNvPr id="4" name="Slide Number Placeholder 3"/>
          <p:cNvSpPr>
            <a:spLocks noGrp="1"/>
          </p:cNvSpPr>
          <p:nvPr>
            <p:ph type="sldNum" sz="quarter" idx="5"/>
          </p:nvPr>
        </p:nvSpPr>
        <p:spPr/>
        <p:txBody>
          <a:bodyPr/>
          <a:lstStyle/>
          <a:p>
            <a:fld id="{C42625D1-FB6E-5541-84BE-29C8A783030E}" type="slidenum">
              <a:rPr lang="en-NL" smtClean="0"/>
              <a:t>3</a:t>
            </a:fld>
            <a:endParaRPr lang="en-NL"/>
          </a:p>
        </p:txBody>
      </p:sp>
    </p:spTree>
    <p:extLst>
      <p:ext uri="{BB962C8B-B14F-4D97-AF65-F5344CB8AC3E}">
        <p14:creationId xmlns:p14="http://schemas.microsoft.com/office/powerpoint/2010/main" val="15404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Als onderdeel van mijn promotieonderzoek is een training ontwikkeld om EA te trainen, en dat is gebaseerd op CFT of compassion focused therapy. De elementen die in de EA training zitten, zijn allemaal elementen die in CFT zitten. Het eerste element is; er wordt een ander kader aangereikt om naar moeilijke emotionele ervaringen te kijken. Ipv er is iets mis met mij want ik voel me zo gestresst, naar dat wat je bij jezelf of een ander merkt kunnen zien in het licht van het evolutionaire nut van de toestand die je ervaart en in kennis over hoe je brein werkt.</a:t>
            </a:r>
          </a:p>
        </p:txBody>
      </p:sp>
      <p:sp>
        <p:nvSpPr>
          <p:cNvPr id="4" name="Slide Number Placeholder 3"/>
          <p:cNvSpPr>
            <a:spLocks noGrp="1"/>
          </p:cNvSpPr>
          <p:nvPr>
            <p:ph type="sldNum" sz="quarter" idx="5"/>
          </p:nvPr>
        </p:nvSpPr>
        <p:spPr/>
        <p:txBody>
          <a:bodyPr/>
          <a:lstStyle/>
          <a:p>
            <a:fld id="{C42625D1-FB6E-5541-84BE-29C8A783030E}" type="slidenum">
              <a:rPr lang="en-NL" smtClean="0"/>
              <a:t>4</a:t>
            </a:fld>
            <a:endParaRPr lang="en-NL"/>
          </a:p>
        </p:txBody>
      </p:sp>
    </p:spTree>
    <p:extLst>
      <p:ext uri="{BB962C8B-B14F-4D97-AF65-F5344CB8AC3E}">
        <p14:creationId xmlns:p14="http://schemas.microsoft.com/office/powerpoint/2010/main" val="371944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dirty="0"/>
              <a:t>Daarvoor gebruiken we dit model, waarbij we verschillende emoties indelen in 3 groepen op basis van het evolutionaire nut ervan, met voor iedere groep een verschillende kleur. We hebben gemerkt dat dit ook meteen helpt omdat het een gedeelde taal biedt om het over emoties te hebben; ik zit in mijn rood, ik probeer weer in mijn groen te komen enz. </a:t>
            </a:r>
          </a:p>
        </p:txBody>
      </p:sp>
      <p:sp>
        <p:nvSpPr>
          <p:cNvPr id="4" name="Slide Number Placeholder 3"/>
          <p:cNvSpPr>
            <a:spLocks noGrp="1"/>
          </p:cNvSpPr>
          <p:nvPr>
            <p:ph type="sldNum" sz="quarter" idx="5"/>
          </p:nvPr>
        </p:nvSpPr>
        <p:spPr/>
        <p:txBody>
          <a:bodyPr/>
          <a:lstStyle/>
          <a:p>
            <a:fld id="{C42625D1-FB6E-5541-84BE-29C8A783030E}" type="slidenum">
              <a:rPr lang="en-NL" smtClean="0"/>
              <a:t>5</a:t>
            </a:fld>
            <a:endParaRPr lang="en-NL"/>
          </a:p>
        </p:txBody>
      </p:sp>
    </p:spTree>
    <p:extLst>
      <p:ext uri="{BB962C8B-B14F-4D97-AF65-F5344CB8AC3E}">
        <p14:creationId xmlns:p14="http://schemas.microsoft.com/office/powerpoint/2010/main" val="379396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Vervolgens bestaat de EA training en CFT uit mindfulness, om te leren schakelen naar een nieuwsgierige en open manier van het waarnemen van wat je ervaart. Bij dit alles is het ook steeds zo dat de trainer of hulpverlener model staat voor een compassievolle reactie of een reactie vanuit meer EA, door hoe hij of zij reageert op de ervaringen die door de client of deelnemer worden gerapporteerd, en tot slot bestaat de EA training en CFT uit actief oefenen met zelf reageren met meer compassie of vanuit EA.</a:t>
            </a:r>
          </a:p>
        </p:txBody>
      </p:sp>
      <p:sp>
        <p:nvSpPr>
          <p:cNvPr id="4" name="Slide Number Placeholder 3"/>
          <p:cNvSpPr>
            <a:spLocks noGrp="1"/>
          </p:cNvSpPr>
          <p:nvPr>
            <p:ph type="sldNum" sz="quarter" idx="5"/>
          </p:nvPr>
        </p:nvSpPr>
        <p:spPr/>
        <p:txBody>
          <a:bodyPr/>
          <a:lstStyle/>
          <a:p>
            <a:fld id="{C42625D1-FB6E-5541-84BE-29C8A783030E}" type="slidenum">
              <a:rPr lang="en-NL" smtClean="0"/>
              <a:t>6</a:t>
            </a:fld>
            <a:endParaRPr lang="en-NL"/>
          </a:p>
        </p:txBody>
      </p:sp>
    </p:spTree>
    <p:extLst>
      <p:ext uri="{BB962C8B-B14F-4D97-AF65-F5344CB8AC3E}">
        <p14:creationId xmlns:p14="http://schemas.microsoft.com/office/powerpoint/2010/main" val="168270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Introductie oefening</a:t>
            </a:r>
          </a:p>
        </p:txBody>
      </p:sp>
      <p:sp>
        <p:nvSpPr>
          <p:cNvPr id="4" name="Slide Number Placeholder 3"/>
          <p:cNvSpPr>
            <a:spLocks noGrp="1"/>
          </p:cNvSpPr>
          <p:nvPr>
            <p:ph type="sldNum" sz="quarter" idx="5"/>
          </p:nvPr>
        </p:nvSpPr>
        <p:spPr/>
        <p:txBody>
          <a:bodyPr/>
          <a:lstStyle/>
          <a:p>
            <a:fld id="{C42625D1-FB6E-5541-84BE-29C8A783030E}" type="slidenum">
              <a:rPr lang="en-NL" smtClean="0"/>
              <a:t>7</a:t>
            </a:fld>
            <a:endParaRPr lang="en-NL"/>
          </a:p>
        </p:txBody>
      </p:sp>
    </p:spTree>
    <p:extLst>
      <p:ext uri="{BB962C8B-B14F-4D97-AF65-F5344CB8AC3E}">
        <p14:creationId xmlns:p14="http://schemas.microsoft.com/office/powerpoint/2010/main" val="30685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7C05F6-2F2E-CD40-85F5-015914F7E7BA}" type="datetimeFigureOut">
              <a:rPr lang="en-NL" smtClean="0"/>
              <a:t>02/11/2023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358165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7C05F6-2F2E-CD40-85F5-015914F7E7BA}" type="datetimeFigureOut">
              <a:rPr lang="en-NL" smtClean="0"/>
              <a:t>02/11/2023</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66152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7C05F6-2F2E-CD40-85F5-015914F7E7BA}" type="datetimeFigureOut">
              <a:rPr lang="en-NL" smtClean="0"/>
              <a:t>02/11/2023</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364950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C05F6-2F2E-CD40-85F5-015914F7E7BA}" type="datetimeFigureOut">
              <a:rPr lang="en-NL" smtClean="0"/>
              <a:t>02/11/2023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304996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7C05F6-2F2E-CD40-85F5-015914F7E7BA}" type="datetimeFigureOut">
              <a:rPr lang="en-NL" smtClean="0"/>
              <a:t>02/11/2023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215972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97C05F6-2F2E-CD40-85F5-015914F7E7BA}" type="datetimeFigureOut">
              <a:rPr lang="en-NL" smtClean="0"/>
              <a:t>02/11/2023</a:t>
            </a:fld>
            <a:endParaRPr lang="en-NL"/>
          </a:p>
        </p:txBody>
      </p:sp>
      <p:sp>
        <p:nvSpPr>
          <p:cNvPr id="9" name="Footer Placeholder 8"/>
          <p:cNvSpPr>
            <a:spLocks noGrp="1"/>
          </p:cNvSpPr>
          <p:nvPr>
            <p:ph type="ftr" sz="quarter" idx="11"/>
          </p:nvPr>
        </p:nvSpPr>
        <p:spPr/>
        <p:txBody>
          <a:bodyPr/>
          <a:lstStyle/>
          <a:p>
            <a:endParaRPr lang="en-NL"/>
          </a:p>
        </p:txBody>
      </p:sp>
      <p:sp>
        <p:nvSpPr>
          <p:cNvPr id="10" name="Slide Number Placeholder 9"/>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314354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97C05F6-2F2E-CD40-85F5-015914F7E7BA}" type="datetimeFigureOut">
              <a:rPr lang="en-NL" smtClean="0"/>
              <a:t>02/11/2023</a:t>
            </a:fld>
            <a:endParaRPr lang="en-NL"/>
          </a:p>
        </p:txBody>
      </p:sp>
      <p:sp>
        <p:nvSpPr>
          <p:cNvPr id="11" name="Footer Placeholder 10"/>
          <p:cNvSpPr>
            <a:spLocks noGrp="1"/>
          </p:cNvSpPr>
          <p:nvPr>
            <p:ph type="ftr" sz="quarter" idx="11"/>
          </p:nvPr>
        </p:nvSpPr>
        <p:spPr/>
        <p:txBody>
          <a:bodyPr/>
          <a:lstStyle/>
          <a:p>
            <a:endParaRPr lang="en-NL"/>
          </a:p>
        </p:txBody>
      </p:sp>
      <p:sp>
        <p:nvSpPr>
          <p:cNvPr id="12" name="Slide Number Placeholder 11"/>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281171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97C05F6-2F2E-CD40-85F5-015914F7E7BA}" type="datetimeFigureOut">
              <a:rPr lang="en-NL" smtClean="0"/>
              <a:t>02/11/2023</a:t>
            </a:fld>
            <a:endParaRPr lang="en-NL"/>
          </a:p>
        </p:txBody>
      </p:sp>
      <p:sp>
        <p:nvSpPr>
          <p:cNvPr id="7" name="Footer Placeholder 6"/>
          <p:cNvSpPr>
            <a:spLocks noGrp="1"/>
          </p:cNvSpPr>
          <p:nvPr>
            <p:ph type="ftr" sz="quarter" idx="11"/>
          </p:nvPr>
        </p:nvSpPr>
        <p:spPr/>
        <p:txBody>
          <a:bodyPr/>
          <a:lstStyle/>
          <a:p>
            <a:endParaRPr lang="en-NL"/>
          </a:p>
        </p:txBody>
      </p:sp>
      <p:sp>
        <p:nvSpPr>
          <p:cNvPr id="8" name="Slide Number Placeholder 7"/>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359212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97C05F6-2F2E-CD40-85F5-015914F7E7BA}" type="datetimeFigureOut">
              <a:rPr lang="en-NL" smtClean="0"/>
              <a:t>02/11/2023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77550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97C05F6-2F2E-CD40-85F5-015914F7E7BA}" type="datetimeFigureOut">
              <a:rPr lang="en-NL" smtClean="0"/>
              <a:t>02/11/2023</a:t>
            </a:fld>
            <a:endParaRPr lang="en-NL"/>
          </a:p>
        </p:txBody>
      </p:sp>
      <p:sp>
        <p:nvSpPr>
          <p:cNvPr id="9" name="Footer Placeholder 8"/>
          <p:cNvSpPr>
            <a:spLocks noGrp="1"/>
          </p:cNvSpPr>
          <p:nvPr>
            <p:ph type="ftr" sz="quarter" idx="11"/>
          </p:nvPr>
        </p:nvSpPr>
        <p:spPr/>
        <p:txBody>
          <a:bodyPr/>
          <a:lstStyle/>
          <a:p>
            <a:endParaRPr lang="en-NL"/>
          </a:p>
        </p:txBody>
      </p:sp>
      <p:sp>
        <p:nvSpPr>
          <p:cNvPr id="10" name="Slide Number Placeholder 9"/>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292103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97C05F6-2F2E-CD40-85F5-015914F7E7BA}" type="datetimeFigureOut">
              <a:rPr lang="en-NL" smtClean="0"/>
              <a:t>02/11/2023</a:t>
            </a:fld>
            <a:endParaRPr lang="en-NL"/>
          </a:p>
        </p:txBody>
      </p:sp>
      <p:sp>
        <p:nvSpPr>
          <p:cNvPr id="9" name="Footer Placeholder 8"/>
          <p:cNvSpPr>
            <a:spLocks noGrp="1"/>
          </p:cNvSpPr>
          <p:nvPr>
            <p:ph type="ftr" sz="quarter" idx="11"/>
          </p:nvPr>
        </p:nvSpPr>
        <p:spPr>
          <a:xfrm>
            <a:off x="3499101" y="6356350"/>
            <a:ext cx="5911517" cy="365125"/>
          </a:xfrm>
        </p:spPr>
        <p:txBody>
          <a:bodyPr/>
          <a:lstStyle/>
          <a:p>
            <a:endParaRPr lang="en-NL"/>
          </a:p>
        </p:txBody>
      </p:sp>
      <p:sp>
        <p:nvSpPr>
          <p:cNvPr id="10" name="Slide Number Placeholder 9"/>
          <p:cNvSpPr>
            <a:spLocks noGrp="1"/>
          </p:cNvSpPr>
          <p:nvPr>
            <p:ph type="sldNum" sz="quarter" idx="12"/>
          </p:nvPr>
        </p:nvSpPr>
        <p:spPr/>
        <p:txBody>
          <a:bodyPr/>
          <a:lstStyle/>
          <a:p>
            <a:fld id="{17EA8437-AF1D-BA46-B2F7-6E7E199A6982}" type="slidenum">
              <a:rPr lang="en-NL" smtClean="0"/>
              <a:t>‹#›</a:t>
            </a:fld>
            <a:endParaRPr lang="en-NL"/>
          </a:p>
        </p:txBody>
      </p:sp>
    </p:spTree>
    <p:extLst>
      <p:ext uri="{BB962C8B-B14F-4D97-AF65-F5344CB8AC3E}">
        <p14:creationId xmlns:p14="http://schemas.microsoft.com/office/powerpoint/2010/main" val="49245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97C05F6-2F2E-CD40-85F5-015914F7E7BA}" type="datetimeFigureOut">
              <a:rPr lang="en-NL" smtClean="0"/>
              <a:t>02/11/2023</a:t>
            </a:fld>
            <a:endParaRPr lang="en-NL"/>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NL"/>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7EA8437-AF1D-BA46-B2F7-6E7E199A6982}" type="slidenum">
              <a:rPr lang="en-NL" smtClean="0"/>
              <a:t>‹#›</a:t>
            </a:fld>
            <a:endParaRPr lang="en-NL"/>
          </a:p>
        </p:txBody>
      </p:sp>
    </p:spTree>
    <p:extLst>
      <p:ext uri="{BB962C8B-B14F-4D97-AF65-F5344CB8AC3E}">
        <p14:creationId xmlns:p14="http://schemas.microsoft.com/office/powerpoint/2010/main" val="210473781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45878F-3317-9719-538A-F289ACA85B78}"/>
              </a:ext>
            </a:extLst>
          </p:cNvPr>
          <p:cNvPicPr>
            <a:picLocks noChangeAspect="1"/>
          </p:cNvPicPr>
          <p:nvPr/>
        </p:nvPicPr>
        <p:blipFill rotWithShape="1">
          <a:blip r:embed="rId3">
            <a:duotone>
              <a:schemeClr val="accent1">
                <a:shade val="45000"/>
                <a:satMod val="135000"/>
              </a:schemeClr>
              <a:prstClr val="white"/>
            </a:duotone>
          </a:blip>
          <a:srcRect t="9535" r="9092" b="13838"/>
          <a:stretch/>
        </p:blipFill>
        <p:spPr>
          <a:xfrm>
            <a:off x="-7913" y="0"/>
            <a:ext cx="12188932" cy="6858000"/>
          </a:xfrm>
          <a:prstGeom prst="rect">
            <a:avLst/>
          </a:prstGeom>
        </p:spPr>
      </p:pic>
      <p:sp>
        <p:nvSpPr>
          <p:cNvPr id="12" name="Rectangle 11">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L"/>
          </a:p>
        </p:txBody>
      </p:sp>
      <p:sp>
        <p:nvSpPr>
          <p:cNvPr id="2" name="Title 1">
            <a:extLst>
              <a:ext uri="{FF2B5EF4-FFF2-40B4-BE49-F238E27FC236}">
                <a16:creationId xmlns:a16="http://schemas.microsoft.com/office/drawing/2014/main" id="{BF104333-12C0-D8C1-3F28-32396604DBB5}"/>
              </a:ext>
            </a:extLst>
          </p:cNvPr>
          <p:cNvSpPr>
            <a:spLocks noGrp="1"/>
          </p:cNvSpPr>
          <p:nvPr>
            <p:ph type="ctrTitle"/>
          </p:nvPr>
        </p:nvSpPr>
        <p:spPr>
          <a:xfrm>
            <a:off x="643467" y="1298448"/>
            <a:ext cx="3685070" cy="3255264"/>
          </a:xfrm>
        </p:spPr>
        <p:txBody>
          <a:bodyPr>
            <a:normAutofit fontScale="90000"/>
          </a:bodyPr>
          <a:lstStyle/>
          <a:p>
            <a:r>
              <a:rPr lang="en-NL" sz="5000" dirty="0"/>
              <a:t>“Emotional Awareness” en Compassion</a:t>
            </a:r>
            <a:br>
              <a:rPr lang="en-NL" sz="5000" dirty="0"/>
            </a:br>
            <a:r>
              <a:rPr lang="en-NL" sz="5000" dirty="0"/>
              <a:t>Focused</a:t>
            </a:r>
            <a:br>
              <a:rPr lang="en-NL" sz="5000" dirty="0"/>
            </a:br>
            <a:r>
              <a:rPr lang="en-NL" sz="5000" dirty="0"/>
              <a:t>Therapy (CFT)</a:t>
            </a:r>
          </a:p>
        </p:txBody>
      </p:sp>
      <p:sp>
        <p:nvSpPr>
          <p:cNvPr id="3" name="Subtitle 2">
            <a:extLst>
              <a:ext uri="{FF2B5EF4-FFF2-40B4-BE49-F238E27FC236}">
                <a16:creationId xmlns:a16="http://schemas.microsoft.com/office/drawing/2014/main" id="{F1513B13-DE2D-4B23-CED5-1C1C58F1243D}"/>
              </a:ext>
            </a:extLst>
          </p:cNvPr>
          <p:cNvSpPr>
            <a:spLocks noGrp="1"/>
          </p:cNvSpPr>
          <p:nvPr>
            <p:ph type="subTitle" idx="1"/>
          </p:nvPr>
        </p:nvSpPr>
        <p:spPr>
          <a:xfrm>
            <a:off x="643467" y="4670246"/>
            <a:ext cx="3685069" cy="914400"/>
          </a:xfrm>
        </p:spPr>
        <p:txBody>
          <a:bodyPr>
            <a:normAutofit/>
          </a:bodyPr>
          <a:lstStyle/>
          <a:p>
            <a:r>
              <a:rPr lang="en-NL" dirty="0"/>
              <a:t>Sipko Hogendorp en </a:t>
            </a:r>
          </a:p>
          <a:p>
            <a:r>
              <a:rPr lang="en-NL" dirty="0"/>
              <a:t>Eva de Krijger</a:t>
            </a:r>
          </a:p>
        </p:txBody>
      </p:sp>
      <p:sp>
        <p:nvSpPr>
          <p:cNvPr id="14" name="Rectangle 13">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L"/>
          </a:p>
        </p:txBody>
      </p:sp>
      <p:pic>
        <p:nvPicPr>
          <p:cNvPr id="6" name="Picture 5" descr="A head with a light bulb inside&#10;&#10;Description automatically generated">
            <a:extLst>
              <a:ext uri="{FF2B5EF4-FFF2-40B4-BE49-F238E27FC236}">
                <a16:creationId xmlns:a16="http://schemas.microsoft.com/office/drawing/2014/main" id="{CFF622C4-7BCA-9900-261E-38E3844F6023}"/>
              </a:ext>
            </a:extLst>
          </p:cNvPr>
          <p:cNvPicPr>
            <a:picLocks noChangeAspect="1"/>
          </p:cNvPicPr>
          <p:nvPr/>
        </p:nvPicPr>
        <p:blipFill>
          <a:blip r:embed="rId4"/>
          <a:stretch>
            <a:fillRect/>
          </a:stretch>
        </p:blipFill>
        <p:spPr>
          <a:xfrm>
            <a:off x="8518240" y="2792281"/>
            <a:ext cx="3297623" cy="3297623"/>
          </a:xfrm>
          <a:prstGeom prst="rect">
            <a:avLst/>
          </a:prstGeom>
        </p:spPr>
      </p:pic>
    </p:spTree>
    <p:extLst>
      <p:ext uri="{BB962C8B-B14F-4D97-AF65-F5344CB8AC3E}">
        <p14:creationId xmlns:p14="http://schemas.microsoft.com/office/powerpoint/2010/main" val="31881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9C22-CFA6-8FD9-7805-3C1E3F2E485B}"/>
              </a:ext>
            </a:extLst>
          </p:cNvPr>
          <p:cNvSpPr>
            <a:spLocks noGrp="1"/>
          </p:cNvSpPr>
          <p:nvPr>
            <p:ph type="title"/>
          </p:nvPr>
        </p:nvSpPr>
        <p:spPr/>
        <p:txBody>
          <a:bodyPr/>
          <a:lstStyle/>
          <a:p>
            <a:r>
              <a:rPr lang="en-NL" dirty="0"/>
              <a:t>Animatie 2</a:t>
            </a:r>
          </a:p>
        </p:txBody>
      </p:sp>
      <p:sp>
        <p:nvSpPr>
          <p:cNvPr id="3" name="Content Placeholder 2">
            <a:extLst>
              <a:ext uri="{FF2B5EF4-FFF2-40B4-BE49-F238E27FC236}">
                <a16:creationId xmlns:a16="http://schemas.microsoft.com/office/drawing/2014/main" id="{AC213ACE-40F3-151B-14B4-FAA853A4A9C7}"/>
              </a:ext>
            </a:extLst>
          </p:cNvPr>
          <p:cNvSpPr>
            <a:spLocks noGrp="1"/>
          </p:cNvSpPr>
          <p:nvPr>
            <p:ph idx="1"/>
          </p:nvPr>
        </p:nvSpPr>
        <p:spPr/>
        <p:txBody>
          <a:bodyPr/>
          <a:lstStyle/>
          <a:p>
            <a:endParaRPr lang="en-NL"/>
          </a:p>
        </p:txBody>
      </p:sp>
      <p:pic>
        <p:nvPicPr>
          <p:cNvPr id="4" name="Emotiesystemen - Intro.mp4" descr="Emotiesystemen - Intro.mp4">
            <a:hlinkClick r:id="" action="ppaction://media"/>
            <a:extLst>
              <a:ext uri="{FF2B5EF4-FFF2-40B4-BE49-F238E27FC236}">
                <a16:creationId xmlns:a16="http://schemas.microsoft.com/office/drawing/2014/main" id="{CD35460A-06B9-4A9E-7219-AD7F5997AF7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69268" y="1123837"/>
            <a:ext cx="7723188" cy="4351338"/>
          </a:xfrm>
          <a:prstGeom prst="rect">
            <a:avLst/>
          </a:prstGeom>
        </p:spPr>
      </p:pic>
    </p:spTree>
    <p:extLst>
      <p:ext uri="{BB962C8B-B14F-4D97-AF65-F5344CB8AC3E}">
        <p14:creationId xmlns:p14="http://schemas.microsoft.com/office/powerpoint/2010/main" val="330723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5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AA1F-03B7-A336-5084-2014273D18D8}"/>
              </a:ext>
            </a:extLst>
          </p:cNvPr>
          <p:cNvSpPr>
            <a:spLocks noGrp="1"/>
          </p:cNvSpPr>
          <p:nvPr>
            <p:ph type="title"/>
          </p:nvPr>
        </p:nvSpPr>
        <p:spPr/>
        <p:txBody>
          <a:bodyPr/>
          <a:lstStyle/>
          <a:p>
            <a:r>
              <a:rPr lang="en-NL" dirty="0"/>
              <a:t>Animatie 3</a:t>
            </a:r>
          </a:p>
        </p:txBody>
      </p:sp>
      <p:sp>
        <p:nvSpPr>
          <p:cNvPr id="3" name="Content Placeholder 2">
            <a:extLst>
              <a:ext uri="{FF2B5EF4-FFF2-40B4-BE49-F238E27FC236}">
                <a16:creationId xmlns:a16="http://schemas.microsoft.com/office/drawing/2014/main" id="{70E9C7A6-8F85-3744-F512-20912EA2FD41}"/>
              </a:ext>
            </a:extLst>
          </p:cNvPr>
          <p:cNvSpPr>
            <a:spLocks noGrp="1"/>
          </p:cNvSpPr>
          <p:nvPr>
            <p:ph idx="1"/>
          </p:nvPr>
        </p:nvSpPr>
        <p:spPr/>
        <p:txBody>
          <a:bodyPr/>
          <a:lstStyle/>
          <a:p>
            <a:endParaRPr lang="en-NL"/>
          </a:p>
        </p:txBody>
      </p:sp>
      <p:pic>
        <p:nvPicPr>
          <p:cNvPr id="4" name="Dierenbrein vs. mensenbrein.mp4" descr="Dierenbrein vs. mensenbrein.mp4">
            <a:hlinkClick r:id="" action="ppaction://media"/>
            <a:extLst>
              <a:ext uri="{FF2B5EF4-FFF2-40B4-BE49-F238E27FC236}">
                <a16:creationId xmlns:a16="http://schemas.microsoft.com/office/drawing/2014/main" id="{B1860F0C-1582-02A7-5EA9-09EDC4328A4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69268" y="1248759"/>
            <a:ext cx="7723188" cy="4351338"/>
          </a:xfrm>
          <a:prstGeom prst="rect">
            <a:avLst/>
          </a:prstGeom>
        </p:spPr>
      </p:pic>
    </p:spTree>
    <p:extLst>
      <p:ext uri="{BB962C8B-B14F-4D97-AF65-F5344CB8AC3E}">
        <p14:creationId xmlns:p14="http://schemas.microsoft.com/office/powerpoint/2010/main" val="335611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4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C840-E1EF-BD04-A1F9-938F810C034B}"/>
              </a:ext>
            </a:extLst>
          </p:cNvPr>
          <p:cNvSpPr>
            <a:spLocks noGrp="1"/>
          </p:cNvSpPr>
          <p:nvPr>
            <p:ph type="title"/>
          </p:nvPr>
        </p:nvSpPr>
        <p:spPr/>
        <p:txBody>
          <a:bodyPr/>
          <a:lstStyle/>
          <a:p>
            <a:r>
              <a:rPr lang="en-NL" dirty="0"/>
              <a:t>Omgaan met fysiek en emotioneel ongemak </a:t>
            </a:r>
          </a:p>
        </p:txBody>
      </p:sp>
      <p:sp>
        <p:nvSpPr>
          <p:cNvPr id="3" name="Content Placeholder 2">
            <a:extLst>
              <a:ext uri="{FF2B5EF4-FFF2-40B4-BE49-F238E27FC236}">
                <a16:creationId xmlns:a16="http://schemas.microsoft.com/office/drawing/2014/main" id="{0BD7F649-D667-B811-B2F5-5B17364CE36C}"/>
              </a:ext>
            </a:extLst>
          </p:cNvPr>
          <p:cNvSpPr>
            <a:spLocks noGrp="1"/>
          </p:cNvSpPr>
          <p:nvPr>
            <p:ph idx="1"/>
          </p:nvPr>
        </p:nvSpPr>
        <p:spPr/>
        <p:txBody>
          <a:bodyPr>
            <a:normAutofit/>
          </a:bodyPr>
          <a:lstStyle/>
          <a:p>
            <a:r>
              <a:rPr lang="en-NL" sz="2800" dirty="0"/>
              <a:t>“Als je denkt dat je moe bent dan ben je het nog lang niet!”</a:t>
            </a:r>
          </a:p>
          <a:p>
            <a:r>
              <a:rPr lang="en-NL" sz="2800" dirty="0"/>
              <a:t>“….is een gevoel en een gevoel kun je uitzetten!”</a:t>
            </a:r>
          </a:p>
          <a:p>
            <a:r>
              <a:rPr lang="en-NL" sz="2800" dirty="0"/>
              <a:t>….?</a:t>
            </a:r>
          </a:p>
        </p:txBody>
      </p:sp>
      <p:pic>
        <p:nvPicPr>
          <p:cNvPr id="4" name="Picture 3" descr="A head with a light bulb inside&#10;&#10;Description automatically generated">
            <a:extLst>
              <a:ext uri="{FF2B5EF4-FFF2-40B4-BE49-F238E27FC236}">
                <a16:creationId xmlns:a16="http://schemas.microsoft.com/office/drawing/2014/main" id="{C1C5441D-F636-6BEB-FD40-70E80424EC94}"/>
              </a:ext>
            </a:extLst>
          </p:cNvPr>
          <p:cNvPicPr>
            <a:picLocks noChangeAspect="1"/>
          </p:cNvPicPr>
          <p:nvPr/>
        </p:nvPicPr>
        <p:blipFill>
          <a:blip r:embed="rId3"/>
          <a:stretch>
            <a:fillRect/>
          </a:stretch>
        </p:blipFill>
        <p:spPr>
          <a:xfrm>
            <a:off x="10101263" y="5118034"/>
            <a:ext cx="1489852" cy="1489852"/>
          </a:xfrm>
          <a:prstGeom prst="rect">
            <a:avLst/>
          </a:prstGeom>
        </p:spPr>
      </p:pic>
    </p:spTree>
    <p:extLst>
      <p:ext uri="{BB962C8B-B14F-4D97-AF65-F5344CB8AC3E}">
        <p14:creationId xmlns:p14="http://schemas.microsoft.com/office/powerpoint/2010/main" val="59974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B821-B9AE-AF7B-D4F1-2908DC2D5CB0}"/>
              </a:ext>
            </a:extLst>
          </p:cNvPr>
          <p:cNvSpPr>
            <a:spLocks noGrp="1"/>
          </p:cNvSpPr>
          <p:nvPr>
            <p:ph type="title"/>
          </p:nvPr>
        </p:nvSpPr>
        <p:spPr/>
        <p:txBody>
          <a:bodyPr/>
          <a:lstStyle/>
          <a:p>
            <a:r>
              <a:rPr lang="en-NL" dirty="0"/>
              <a:t>Emotional Awareness</a:t>
            </a:r>
          </a:p>
        </p:txBody>
      </p:sp>
      <p:sp>
        <p:nvSpPr>
          <p:cNvPr id="3" name="Content Placeholder 2">
            <a:extLst>
              <a:ext uri="{FF2B5EF4-FFF2-40B4-BE49-F238E27FC236}">
                <a16:creationId xmlns:a16="http://schemas.microsoft.com/office/drawing/2014/main" id="{1494B530-4D77-7E91-ADD6-838C92F41D75}"/>
              </a:ext>
            </a:extLst>
          </p:cNvPr>
          <p:cNvSpPr>
            <a:spLocks noGrp="1"/>
          </p:cNvSpPr>
          <p:nvPr>
            <p:ph idx="1"/>
          </p:nvPr>
        </p:nvSpPr>
        <p:spPr/>
        <p:txBody>
          <a:bodyPr>
            <a:normAutofit/>
          </a:bodyPr>
          <a:lstStyle/>
          <a:p>
            <a:pPr marL="0" indent="0">
              <a:buNone/>
            </a:pPr>
            <a:r>
              <a:rPr lang="en-NL" altLang="en-NL" sz="2800" dirty="0"/>
              <a:t>Je bent je op een open en zorgzame  manier bewust van hoe het met jezelf of een ander gaat, zonder dat je het overzicht verliest.</a:t>
            </a:r>
          </a:p>
        </p:txBody>
      </p:sp>
      <p:pic>
        <p:nvPicPr>
          <p:cNvPr id="4" name="Picture 3" descr="A head with a light bulb inside&#10;&#10;Description automatically generated">
            <a:extLst>
              <a:ext uri="{FF2B5EF4-FFF2-40B4-BE49-F238E27FC236}">
                <a16:creationId xmlns:a16="http://schemas.microsoft.com/office/drawing/2014/main" id="{714EB46D-4235-C949-BC23-685B4D0F939A}"/>
              </a:ext>
            </a:extLst>
          </p:cNvPr>
          <p:cNvPicPr>
            <a:picLocks noChangeAspect="1"/>
          </p:cNvPicPr>
          <p:nvPr/>
        </p:nvPicPr>
        <p:blipFill>
          <a:blip r:embed="rId3"/>
          <a:stretch>
            <a:fillRect/>
          </a:stretch>
        </p:blipFill>
        <p:spPr>
          <a:xfrm>
            <a:off x="10101263" y="5118034"/>
            <a:ext cx="1489852" cy="1489852"/>
          </a:xfrm>
          <a:prstGeom prst="rect">
            <a:avLst/>
          </a:prstGeom>
        </p:spPr>
      </p:pic>
    </p:spTree>
    <p:extLst>
      <p:ext uri="{BB962C8B-B14F-4D97-AF65-F5344CB8AC3E}">
        <p14:creationId xmlns:p14="http://schemas.microsoft.com/office/powerpoint/2010/main" val="72938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E75C-C4E4-EA9C-2395-6CA6CD2BB92F}"/>
              </a:ext>
            </a:extLst>
          </p:cNvPr>
          <p:cNvSpPr>
            <a:spLocks noGrp="1"/>
          </p:cNvSpPr>
          <p:nvPr>
            <p:ph type="title"/>
          </p:nvPr>
        </p:nvSpPr>
        <p:spPr/>
        <p:txBody>
          <a:bodyPr/>
          <a:lstStyle/>
          <a:p>
            <a:r>
              <a:rPr lang="en-NL" dirty="0"/>
              <a:t>EA training/</a:t>
            </a:r>
            <a:br>
              <a:rPr lang="en-NL" dirty="0"/>
            </a:br>
            <a:r>
              <a:rPr lang="en-NL" dirty="0"/>
              <a:t>CFT</a:t>
            </a:r>
          </a:p>
        </p:txBody>
      </p:sp>
      <p:sp>
        <p:nvSpPr>
          <p:cNvPr id="3" name="Content Placeholder 2">
            <a:extLst>
              <a:ext uri="{FF2B5EF4-FFF2-40B4-BE49-F238E27FC236}">
                <a16:creationId xmlns:a16="http://schemas.microsoft.com/office/drawing/2014/main" id="{64A5AC3F-F959-2707-E794-05DB114F3F99}"/>
              </a:ext>
            </a:extLst>
          </p:cNvPr>
          <p:cNvSpPr>
            <a:spLocks noGrp="1"/>
          </p:cNvSpPr>
          <p:nvPr>
            <p:ph idx="1"/>
          </p:nvPr>
        </p:nvSpPr>
        <p:spPr/>
        <p:txBody>
          <a:bodyPr>
            <a:normAutofit/>
          </a:bodyPr>
          <a:lstStyle/>
          <a:p>
            <a:endParaRPr lang="en-NL" dirty="0"/>
          </a:p>
          <a:p>
            <a:pPr marL="457200" indent="-457200">
              <a:buFont typeface="+mj-lt"/>
              <a:buAutoNum type="arabicPeriod"/>
            </a:pPr>
            <a:r>
              <a:rPr lang="en-NL" dirty="0"/>
              <a:t>Ander kader aanreiken om naar moeilijke (emotionele) ervaringen te gaan kijken (evolutionair oogpunt)</a:t>
            </a:r>
          </a:p>
          <a:p>
            <a:endParaRPr lang="en-NL" dirty="0"/>
          </a:p>
        </p:txBody>
      </p:sp>
    </p:spTree>
    <p:extLst>
      <p:ext uri="{BB962C8B-B14F-4D97-AF65-F5344CB8AC3E}">
        <p14:creationId xmlns:p14="http://schemas.microsoft.com/office/powerpoint/2010/main" val="24397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94A1-3E8A-F55C-EF93-780024895396}"/>
              </a:ext>
            </a:extLst>
          </p:cNvPr>
          <p:cNvSpPr>
            <a:spLocks noGrp="1"/>
          </p:cNvSpPr>
          <p:nvPr>
            <p:ph type="title"/>
          </p:nvPr>
        </p:nvSpPr>
        <p:spPr/>
        <p:txBody>
          <a:bodyPr/>
          <a:lstStyle/>
          <a:p>
            <a:r>
              <a:rPr lang="en-NL" dirty="0"/>
              <a:t>Opbouw CFT</a:t>
            </a:r>
          </a:p>
        </p:txBody>
      </p:sp>
      <p:sp>
        <p:nvSpPr>
          <p:cNvPr id="3" name="Content Placeholder 2">
            <a:extLst>
              <a:ext uri="{FF2B5EF4-FFF2-40B4-BE49-F238E27FC236}">
                <a16:creationId xmlns:a16="http://schemas.microsoft.com/office/drawing/2014/main" id="{F9BF61EA-9BB4-15D0-51A3-E67E0DC93F0B}"/>
              </a:ext>
            </a:extLst>
          </p:cNvPr>
          <p:cNvSpPr>
            <a:spLocks noGrp="1"/>
          </p:cNvSpPr>
          <p:nvPr>
            <p:ph idx="1"/>
          </p:nvPr>
        </p:nvSpPr>
        <p:spPr/>
        <p:txBody>
          <a:bodyPr>
            <a:normAutofit/>
          </a:bodyPr>
          <a:lstStyle/>
          <a:p>
            <a:endParaRPr lang="en-NL" dirty="0"/>
          </a:p>
          <a:p>
            <a:endParaRPr lang="en-NL" dirty="0"/>
          </a:p>
          <a:p>
            <a:endParaRPr lang="en-NL" dirty="0"/>
          </a:p>
          <a:p>
            <a:endParaRPr lang="en-NL" dirty="0"/>
          </a:p>
        </p:txBody>
      </p:sp>
      <p:pic>
        <p:nvPicPr>
          <p:cNvPr id="4" name="Picture 3" descr="A head with a light bulb inside&#10;&#10;Description automatically generated">
            <a:extLst>
              <a:ext uri="{FF2B5EF4-FFF2-40B4-BE49-F238E27FC236}">
                <a16:creationId xmlns:a16="http://schemas.microsoft.com/office/drawing/2014/main" id="{3A40375D-E3A6-0B7F-82D9-C7EAF1AC07C5}"/>
              </a:ext>
            </a:extLst>
          </p:cNvPr>
          <p:cNvPicPr>
            <a:picLocks noChangeAspect="1"/>
          </p:cNvPicPr>
          <p:nvPr/>
        </p:nvPicPr>
        <p:blipFill>
          <a:blip r:embed="rId3"/>
          <a:stretch>
            <a:fillRect/>
          </a:stretch>
        </p:blipFill>
        <p:spPr>
          <a:xfrm>
            <a:off x="10101263" y="5118034"/>
            <a:ext cx="1489852" cy="1489852"/>
          </a:xfrm>
          <a:prstGeom prst="rect">
            <a:avLst/>
          </a:prstGeom>
        </p:spPr>
      </p:pic>
      <p:pic>
        <p:nvPicPr>
          <p:cNvPr id="5" name="Picture 4">
            <a:extLst>
              <a:ext uri="{FF2B5EF4-FFF2-40B4-BE49-F238E27FC236}">
                <a16:creationId xmlns:a16="http://schemas.microsoft.com/office/drawing/2014/main" id="{A04BA3F4-7CC6-FB4C-9F68-1E92BF652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9762" y="1123837"/>
            <a:ext cx="449421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3B7C4EBD-AE37-4913-6651-3CACCC36700F}"/>
              </a:ext>
            </a:extLst>
          </p:cNvPr>
          <p:cNvSpPr/>
          <p:nvPr/>
        </p:nvSpPr>
        <p:spPr>
          <a:xfrm>
            <a:off x="7758638" y="3560162"/>
            <a:ext cx="692549" cy="6932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NL">
              <a:solidFill>
                <a:srgbClr val="FFFFFF"/>
              </a:solidFill>
              <a:latin typeface="Arial"/>
              <a:cs typeface="Arial"/>
            </a:endParaRPr>
          </a:p>
        </p:txBody>
      </p:sp>
      <p:sp>
        <p:nvSpPr>
          <p:cNvPr id="7" name="Oval 6">
            <a:extLst>
              <a:ext uri="{FF2B5EF4-FFF2-40B4-BE49-F238E27FC236}">
                <a16:creationId xmlns:a16="http://schemas.microsoft.com/office/drawing/2014/main" id="{87650475-3CE1-6375-F5D5-9758068F833C}"/>
              </a:ext>
            </a:extLst>
          </p:cNvPr>
          <p:cNvSpPr/>
          <p:nvPr/>
        </p:nvSpPr>
        <p:spPr>
          <a:xfrm>
            <a:off x="8451187" y="3250680"/>
            <a:ext cx="692549" cy="6932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NL">
              <a:solidFill>
                <a:srgbClr val="FFFFFF"/>
              </a:solidFill>
              <a:latin typeface="Arial"/>
              <a:cs typeface="Arial"/>
            </a:endParaRPr>
          </a:p>
        </p:txBody>
      </p:sp>
      <p:sp>
        <p:nvSpPr>
          <p:cNvPr id="8" name="Oval 7">
            <a:extLst>
              <a:ext uri="{FF2B5EF4-FFF2-40B4-BE49-F238E27FC236}">
                <a16:creationId xmlns:a16="http://schemas.microsoft.com/office/drawing/2014/main" id="{A7E71DAD-A357-A40F-0535-57B0464978EB}"/>
              </a:ext>
            </a:extLst>
          </p:cNvPr>
          <p:cNvSpPr/>
          <p:nvPr/>
        </p:nvSpPr>
        <p:spPr>
          <a:xfrm>
            <a:off x="8451187" y="4019850"/>
            <a:ext cx="692549" cy="6932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NL">
              <a:solidFill>
                <a:srgbClr val="FFFFFF"/>
              </a:solidFill>
              <a:latin typeface="Arial"/>
              <a:cs typeface="Arial"/>
            </a:endParaRPr>
          </a:p>
        </p:txBody>
      </p:sp>
      <p:cxnSp>
        <p:nvCxnSpPr>
          <p:cNvPr id="9" name="Straight Connector 8">
            <a:extLst>
              <a:ext uri="{FF2B5EF4-FFF2-40B4-BE49-F238E27FC236}">
                <a16:creationId xmlns:a16="http://schemas.microsoft.com/office/drawing/2014/main" id="{5A182D44-E399-46A6-47D9-50DF61E48911}"/>
              </a:ext>
            </a:extLst>
          </p:cNvPr>
          <p:cNvCxnSpPr>
            <a:cxnSpLocks/>
          </p:cNvCxnSpPr>
          <p:nvPr/>
        </p:nvCxnSpPr>
        <p:spPr>
          <a:xfrm flipV="1">
            <a:off x="5815207" y="2677090"/>
            <a:ext cx="3886862" cy="1766143"/>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83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E75C-C4E4-EA9C-2395-6CA6CD2BB92F}"/>
              </a:ext>
            </a:extLst>
          </p:cNvPr>
          <p:cNvSpPr>
            <a:spLocks noGrp="1"/>
          </p:cNvSpPr>
          <p:nvPr>
            <p:ph type="title"/>
          </p:nvPr>
        </p:nvSpPr>
        <p:spPr/>
        <p:txBody>
          <a:bodyPr/>
          <a:lstStyle/>
          <a:p>
            <a:r>
              <a:rPr lang="en-NL" dirty="0"/>
              <a:t>EA training/</a:t>
            </a:r>
            <a:br>
              <a:rPr lang="en-NL" dirty="0"/>
            </a:br>
            <a:r>
              <a:rPr lang="en-NL" dirty="0"/>
              <a:t>CFT</a:t>
            </a:r>
          </a:p>
        </p:txBody>
      </p:sp>
      <p:sp>
        <p:nvSpPr>
          <p:cNvPr id="3" name="Content Placeholder 2">
            <a:extLst>
              <a:ext uri="{FF2B5EF4-FFF2-40B4-BE49-F238E27FC236}">
                <a16:creationId xmlns:a16="http://schemas.microsoft.com/office/drawing/2014/main" id="{64A5AC3F-F959-2707-E794-05DB114F3F99}"/>
              </a:ext>
            </a:extLst>
          </p:cNvPr>
          <p:cNvSpPr>
            <a:spLocks noGrp="1"/>
          </p:cNvSpPr>
          <p:nvPr>
            <p:ph idx="1"/>
          </p:nvPr>
        </p:nvSpPr>
        <p:spPr/>
        <p:txBody>
          <a:bodyPr>
            <a:normAutofit/>
          </a:bodyPr>
          <a:lstStyle/>
          <a:p>
            <a:endParaRPr lang="en-NL" dirty="0"/>
          </a:p>
          <a:p>
            <a:pPr marL="457200" indent="-457200">
              <a:buFont typeface="+mj-lt"/>
              <a:buAutoNum type="arabicPeriod"/>
            </a:pPr>
            <a:r>
              <a:rPr lang="en-NL" dirty="0"/>
              <a:t>Ander kader aanreiken om naar moeilijke (emotionele) ervaringen te gaan kijken (evolutionair oogpunt)</a:t>
            </a:r>
          </a:p>
          <a:p>
            <a:pPr marL="457200" indent="-457200">
              <a:buFont typeface="+mj-lt"/>
              <a:buAutoNum type="arabicPeriod"/>
            </a:pPr>
            <a:r>
              <a:rPr lang="en-NL" dirty="0"/>
              <a:t>Mindfulness</a:t>
            </a:r>
          </a:p>
          <a:p>
            <a:pPr marL="457200" indent="-457200">
              <a:buFont typeface="+mj-lt"/>
              <a:buAutoNum type="arabicPeriod"/>
            </a:pPr>
            <a:r>
              <a:rPr lang="en-NL" dirty="0"/>
              <a:t>Modelling van compassievolle reactie/reactie vanuit EA</a:t>
            </a:r>
          </a:p>
          <a:p>
            <a:pPr marL="457200" indent="-457200">
              <a:buFont typeface="+mj-lt"/>
              <a:buAutoNum type="arabicPeriod"/>
            </a:pPr>
            <a:r>
              <a:rPr lang="en-NL" dirty="0"/>
              <a:t>Actief oefenen met compassievolle reactie/reactie vanuit EA</a:t>
            </a:r>
          </a:p>
          <a:p>
            <a:pPr marL="0" indent="0">
              <a:buNone/>
            </a:pPr>
            <a:endParaRPr lang="en-NL" dirty="0"/>
          </a:p>
          <a:p>
            <a:endParaRPr lang="en-NL" dirty="0"/>
          </a:p>
        </p:txBody>
      </p:sp>
    </p:spTree>
    <p:extLst>
      <p:ext uri="{BB962C8B-B14F-4D97-AF65-F5344CB8AC3E}">
        <p14:creationId xmlns:p14="http://schemas.microsoft.com/office/powerpoint/2010/main" val="230129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CE87-DD81-940B-EE75-DD894D928234}"/>
              </a:ext>
            </a:extLst>
          </p:cNvPr>
          <p:cNvSpPr>
            <a:spLocks noGrp="1"/>
          </p:cNvSpPr>
          <p:nvPr>
            <p:ph type="title"/>
          </p:nvPr>
        </p:nvSpPr>
        <p:spPr/>
        <p:txBody>
          <a:bodyPr/>
          <a:lstStyle/>
          <a:p>
            <a:r>
              <a:rPr lang="en-NL" dirty="0"/>
              <a:t>Leren door te doen (alsof)</a:t>
            </a:r>
          </a:p>
        </p:txBody>
      </p:sp>
      <p:sp>
        <p:nvSpPr>
          <p:cNvPr id="3" name="Content Placeholder 2">
            <a:extLst>
              <a:ext uri="{FF2B5EF4-FFF2-40B4-BE49-F238E27FC236}">
                <a16:creationId xmlns:a16="http://schemas.microsoft.com/office/drawing/2014/main" id="{22DBAF22-9465-3603-E607-65A37AAEE6C2}"/>
              </a:ext>
            </a:extLst>
          </p:cNvPr>
          <p:cNvSpPr>
            <a:spLocks noGrp="1"/>
          </p:cNvSpPr>
          <p:nvPr>
            <p:ph idx="1"/>
          </p:nvPr>
        </p:nvSpPr>
        <p:spPr/>
        <p:txBody>
          <a:bodyPr>
            <a:normAutofit/>
          </a:bodyPr>
          <a:lstStyle/>
          <a:p>
            <a:pPr marL="0" indent="0" algn="ctr">
              <a:buNone/>
            </a:pPr>
            <a:r>
              <a:rPr lang="en-NL" sz="3200" i="1" dirty="0"/>
              <a:t>“Wat men moet leren doen, </a:t>
            </a:r>
          </a:p>
          <a:p>
            <a:pPr marL="0" indent="0" algn="ctr">
              <a:buNone/>
            </a:pPr>
            <a:r>
              <a:rPr lang="en-NL" sz="3200" i="1" dirty="0"/>
              <a:t>leert men door het te doen”. Aristoteles</a:t>
            </a:r>
          </a:p>
        </p:txBody>
      </p:sp>
    </p:spTree>
    <p:extLst>
      <p:ext uri="{BB962C8B-B14F-4D97-AF65-F5344CB8AC3E}">
        <p14:creationId xmlns:p14="http://schemas.microsoft.com/office/powerpoint/2010/main" val="337033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C3AA-C789-E39D-89CC-37BDE4FB9432}"/>
              </a:ext>
            </a:extLst>
          </p:cNvPr>
          <p:cNvSpPr>
            <a:spLocks noGrp="1"/>
          </p:cNvSpPr>
          <p:nvPr>
            <p:ph type="title"/>
          </p:nvPr>
        </p:nvSpPr>
        <p:spPr/>
        <p:txBody>
          <a:bodyPr/>
          <a:lstStyle/>
          <a:p>
            <a:r>
              <a:rPr lang="en-NL" dirty="0"/>
              <a:t>Waarom CFT?</a:t>
            </a:r>
          </a:p>
        </p:txBody>
      </p:sp>
      <p:sp>
        <p:nvSpPr>
          <p:cNvPr id="3" name="Content Placeholder 2">
            <a:extLst>
              <a:ext uri="{FF2B5EF4-FFF2-40B4-BE49-F238E27FC236}">
                <a16:creationId xmlns:a16="http://schemas.microsoft.com/office/drawing/2014/main" id="{E34E0AB7-C211-CED6-1371-4F7CC34E8CE6}"/>
              </a:ext>
            </a:extLst>
          </p:cNvPr>
          <p:cNvSpPr>
            <a:spLocks noGrp="1"/>
          </p:cNvSpPr>
          <p:nvPr>
            <p:ph idx="1"/>
          </p:nvPr>
        </p:nvSpPr>
        <p:spPr/>
        <p:txBody>
          <a:bodyPr>
            <a:normAutofit/>
          </a:bodyPr>
          <a:lstStyle/>
          <a:p>
            <a:r>
              <a:rPr lang="en-US" dirty="0" err="1"/>
              <a:t>Bij</a:t>
            </a:r>
            <a:r>
              <a:rPr lang="en-US" dirty="0"/>
              <a:t> </a:t>
            </a:r>
            <a:r>
              <a:rPr lang="en-US" dirty="0" err="1"/>
              <a:t>clienten</a:t>
            </a:r>
            <a:r>
              <a:rPr lang="en-US" dirty="0"/>
              <a:t> met </a:t>
            </a:r>
            <a:r>
              <a:rPr lang="en-US" dirty="0" err="1"/>
              <a:t>veel</a:t>
            </a:r>
            <a:r>
              <a:rPr lang="en-US" dirty="0"/>
              <a:t> </a:t>
            </a:r>
            <a:r>
              <a:rPr lang="en-US" dirty="0" err="1"/>
              <a:t>schaamte</a:t>
            </a:r>
            <a:r>
              <a:rPr lang="en-US" dirty="0"/>
              <a:t> of </a:t>
            </a:r>
            <a:r>
              <a:rPr lang="en-US" dirty="0" err="1"/>
              <a:t>zelfkritiek</a:t>
            </a:r>
            <a:endParaRPr lang="en-US" dirty="0"/>
          </a:p>
          <a:p>
            <a:r>
              <a:rPr lang="en-US" dirty="0"/>
              <a:t>“Unmade road”; </a:t>
            </a:r>
            <a:r>
              <a:rPr lang="en-US" dirty="0" err="1"/>
              <a:t>voor</a:t>
            </a:r>
            <a:r>
              <a:rPr lang="en-US" dirty="0"/>
              <a:t> die </a:t>
            </a:r>
            <a:r>
              <a:rPr lang="en-US" dirty="0" err="1"/>
              <a:t>clienten</a:t>
            </a:r>
            <a:r>
              <a:rPr lang="en-US" dirty="0"/>
              <a:t> die </a:t>
            </a:r>
            <a:r>
              <a:rPr lang="en-US" dirty="0" err="1"/>
              <a:t>geen</a:t>
            </a:r>
            <a:r>
              <a:rPr lang="en-US" dirty="0"/>
              <a:t> basis </a:t>
            </a:r>
            <a:r>
              <a:rPr lang="en-US" dirty="0" err="1"/>
              <a:t>kennen</a:t>
            </a:r>
            <a:r>
              <a:rPr lang="en-US" dirty="0"/>
              <a:t> van </a:t>
            </a:r>
            <a:r>
              <a:rPr lang="en-US" dirty="0" err="1"/>
              <a:t>veiligheid</a:t>
            </a:r>
            <a:r>
              <a:rPr lang="en-US" dirty="0"/>
              <a:t>, </a:t>
            </a:r>
            <a:r>
              <a:rPr lang="en-US" dirty="0" err="1"/>
              <a:t>en</a:t>
            </a:r>
            <a:r>
              <a:rPr lang="en-US" dirty="0"/>
              <a:t> </a:t>
            </a:r>
            <a:r>
              <a:rPr lang="en-US" dirty="0" err="1"/>
              <a:t>dus</a:t>
            </a:r>
            <a:r>
              <a:rPr lang="en-US" dirty="0"/>
              <a:t> </a:t>
            </a:r>
            <a:r>
              <a:rPr lang="en-US" dirty="0" err="1"/>
              <a:t>weinig</a:t>
            </a:r>
            <a:r>
              <a:rPr lang="en-US" dirty="0"/>
              <a:t> om </a:t>
            </a:r>
            <a:r>
              <a:rPr lang="en-US" dirty="0" err="1"/>
              <a:t>uit</a:t>
            </a:r>
            <a:r>
              <a:rPr lang="en-US" dirty="0"/>
              <a:t> </a:t>
            </a:r>
            <a:r>
              <a:rPr lang="en-US" dirty="0" err="1"/>
              <a:t>te</a:t>
            </a:r>
            <a:r>
              <a:rPr lang="en-US" dirty="0"/>
              <a:t> </a:t>
            </a:r>
            <a:r>
              <a:rPr lang="en-US" dirty="0" err="1"/>
              <a:t>putten</a:t>
            </a:r>
            <a:r>
              <a:rPr lang="en-US" dirty="0"/>
              <a:t> </a:t>
            </a:r>
            <a:r>
              <a:rPr lang="en-US" dirty="0" err="1"/>
              <a:t>als</a:t>
            </a:r>
            <a:r>
              <a:rPr lang="en-US" dirty="0"/>
              <a:t> het </a:t>
            </a:r>
            <a:r>
              <a:rPr lang="en-US" dirty="0" err="1"/>
              <a:t>gaat</a:t>
            </a:r>
            <a:r>
              <a:rPr lang="en-US" dirty="0"/>
              <a:t> om </a:t>
            </a:r>
            <a:r>
              <a:rPr lang="en-US" dirty="0" err="1"/>
              <a:t>zichzelf</a:t>
            </a:r>
            <a:r>
              <a:rPr lang="en-US" dirty="0"/>
              <a:t> </a:t>
            </a:r>
            <a:r>
              <a:rPr lang="en-US" dirty="0" err="1"/>
              <a:t>te</a:t>
            </a:r>
            <a:r>
              <a:rPr lang="en-US" dirty="0"/>
              <a:t> </a:t>
            </a:r>
            <a:r>
              <a:rPr lang="en-US" dirty="0" err="1"/>
              <a:t>helpen</a:t>
            </a:r>
            <a:r>
              <a:rPr lang="en-US" dirty="0"/>
              <a:t> </a:t>
            </a:r>
            <a:r>
              <a:rPr lang="en-US" dirty="0" err="1"/>
              <a:t>zich</a:t>
            </a:r>
            <a:r>
              <a:rPr lang="en-US" dirty="0"/>
              <a:t> </a:t>
            </a:r>
            <a:r>
              <a:rPr lang="en-US" dirty="0" err="1"/>
              <a:t>veilig</a:t>
            </a:r>
            <a:r>
              <a:rPr lang="en-US" dirty="0"/>
              <a:t> </a:t>
            </a:r>
            <a:r>
              <a:rPr lang="en-US" dirty="0" err="1"/>
              <a:t>te</a:t>
            </a:r>
            <a:r>
              <a:rPr lang="en-US" dirty="0"/>
              <a:t> </a:t>
            </a:r>
            <a:r>
              <a:rPr lang="en-US" dirty="0" err="1"/>
              <a:t>voelen</a:t>
            </a:r>
            <a:endParaRPr lang="en-US" dirty="0"/>
          </a:p>
          <a:p>
            <a:r>
              <a:rPr lang="en-US" dirty="0"/>
              <a:t>Om </a:t>
            </a:r>
            <a:r>
              <a:rPr lang="en-US" dirty="0" err="1"/>
              <a:t>aan</a:t>
            </a:r>
            <a:r>
              <a:rPr lang="en-US" dirty="0"/>
              <a:t> </a:t>
            </a:r>
            <a:r>
              <a:rPr lang="en-US" dirty="0" err="1"/>
              <a:t>te</a:t>
            </a:r>
            <a:r>
              <a:rPr lang="en-US" dirty="0"/>
              <a:t> </a:t>
            </a:r>
            <a:r>
              <a:rPr lang="en-US" dirty="0" err="1"/>
              <a:t>vullen</a:t>
            </a:r>
            <a:r>
              <a:rPr lang="en-US" dirty="0"/>
              <a:t> op CGT </a:t>
            </a:r>
            <a:r>
              <a:rPr lang="en-US" dirty="0" err="1"/>
              <a:t>zodat</a:t>
            </a:r>
            <a:r>
              <a:rPr lang="en-US" dirty="0"/>
              <a:t> </a:t>
            </a:r>
            <a:r>
              <a:rPr lang="en-US" dirty="0" err="1"/>
              <a:t>geruststellende</a:t>
            </a:r>
            <a:r>
              <a:rPr lang="en-US" dirty="0"/>
              <a:t> </a:t>
            </a:r>
            <a:r>
              <a:rPr lang="en-US" dirty="0" err="1"/>
              <a:t>gedachten</a:t>
            </a:r>
            <a:r>
              <a:rPr lang="en-US" dirty="0"/>
              <a:t> </a:t>
            </a:r>
            <a:r>
              <a:rPr lang="en-US" dirty="0" err="1"/>
              <a:t>ook</a:t>
            </a:r>
            <a:r>
              <a:rPr lang="en-US" dirty="0"/>
              <a:t> </a:t>
            </a:r>
            <a:r>
              <a:rPr lang="en-US" dirty="0" err="1"/>
              <a:t>werkelijk</a:t>
            </a:r>
            <a:r>
              <a:rPr lang="en-US" dirty="0"/>
              <a:t> </a:t>
            </a:r>
            <a:r>
              <a:rPr lang="en-US" dirty="0" err="1"/>
              <a:t>geruststellend</a:t>
            </a:r>
            <a:r>
              <a:rPr lang="en-US" dirty="0"/>
              <a:t> </a:t>
            </a:r>
            <a:r>
              <a:rPr lang="en-US" dirty="0" err="1"/>
              <a:t>aanvoelen</a:t>
            </a:r>
            <a:endParaRPr lang="en-US" dirty="0"/>
          </a:p>
          <a:p>
            <a:r>
              <a:rPr lang="en-US" dirty="0"/>
              <a:t>Om CGT </a:t>
            </a:r>
            <a:r>
              <a:rPr lang="en-US" dirty="0" err="1"/>
              <a:t>technieken</a:t>
            </a:r>
            <a:r>
              <a:rPr lang="en-US" dirty="0"/>
              <a:t> ‘warmer’ </a:t>
            </a:r>
            <a:r>
              <a:rPr lang="en-US" dirty="0" err="1"/>
              <a:t>aan</a:t>
            </a:r>
            <a:r>
              <a:rPr lang="en-US" dirty="0"/>
              <a:t> </a:t>
            </a:r>
            <a:r>
              <a:rPr lang="en-US" dirty="0" err="1"/>
              <a:t>te</a:t>
            </a:r>
            <a:r>
              <a:rPr lang="en-US" dirty="0"/>
              <a:t> laten </a:t>
            </a:r>
            <a:r>
              <a:rPr lang="en-US" dirty="0" err="1"/>
              <a:t>voelen</a:t>
            </a:r>
            <a:r>
              <a:rPr lang="en-US" dirty="0"/>
              <a:t> </a:t>
            </a:r>
          </a:p>
        </p:txBody>
      </p:sp>
    </p:spTree>
    <p:extLst>
      <p:ext uri="{BB962C8B-B14F-4D97-AF65-F5344CB8AC3E}">
        <p14:creationId xmlns:p14="http://schemas.microsoft.com/office/powerpoint/2010/main" val="69783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EAAC-95C6-9D03-2F33-794BA1F83AAF}"/>
              </a:ext>
            </a:extLst>
          </p:cNvPr>
          <p:cNvSpPr>
            <a:spLocks noGrp="1"/>
          </p:cNvSpPr>
          <p:nvPr>
            <p:ph type="title"/>
          </p:nvPr>
        </p:nvSpPr>
        <p:spPr/>
        <p:txBody>
          <a:bodyPr/>
          <a:lstStyle/>
          <a:p>
            <a:r>
              <a:rPr lang="en-NL" dirty="0"/>
              <a:t>Animatie 1</a:t>
            </a:r>
          </a:p>
        </p:txBody>
      </p:sp>
      <p:sp>
        <p:nvSpPr>
          <p:cNvPr id="3" name="Content Placeholder 2">
            <a:extLst>
              <a:ext uri="{FF2B5EF4-FFF2-40B4-BE49-F238E27FC236}">
                <a16:creationId xmlns:a16="http://schemas.microsoft.com/office/drawing/2014/main" id="{F80A8308-62C5-A894-0A05-62EC5B2A2053}"/>
              </a:ext>
            </a:extLst>
          </p:cNvPr>
          <p:cNvSpPr>
            <a:spLocks noGrp="1"/>
          </p:cNvSpPr>
          <p:nvPr>
            <p:ph idx="1"/>
          </p:nvPr>
        </p:nvSpPr>
        <p:spPr/>
        <p:txBody>
          <a:bodyPr/>
          <a:lstStyle/>
          <a:p>
            <a:endParaRPr lang="en-NL" dirty="0"/>
          </a:p>
        </p:txBody>
      </p:sp>
      <p:pic>
        <p:nvPicPr>
          <p:cNvPr id="4" name="Introductie.mp4" descr="Introductie.mp4">
            <a:hlinkClick r:id="" action="ppaction://media"/>
            <a:extLst>
              <a:ext uri="{FF2B5EF4-FFF2-40B4-BE49-F238E27FC236}">
                <a16:creationId xmlns:a16="http://schemas.microsoft.com/office/drawing/2014/main" id="{A36ECE92-4F8C-A409-DBD2-CB26AFC8F32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732432" y="1286597"/>
            <a:ext cx="7588871" cy="4275662"/>
          </a:xfrm>
          <a:prstGeom prst="rect">
            <a:avLst/>
          </a:prstGeom>
        </p:spPr>
      </p:pic>
    </p:spTree>
    <p:extLst>
      <p:ext uri="{BB962C8B-B14F-4D97-AF65-F5344CB8AC3E}">
        <p14:creationId xmlns:p14="http://schemas.microsoft.com/office/powerpoint/2010/main" val="21632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7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theme/theme1.xml><?xml version="1.0" encoding="utf-8"?>
<a:theme xmlns:a="http://schemas.openxmlformats.org/drawingml/2006/main" name="Frame">
  <a:themeElements>
    <a:clrScheme name="Custom 1">
      <a:dk1>
        <a:srgbClr val="000000"/>
      </a:dk1>
      <a:lt1>
        <a:srgbClr val="FFFFFF"/>
      </a:lt1>
      <a:dk2>
        <a:srgbClr val="545454"/>
      </a:dk2>
      <a:lt2>
        <a:srgbClr val="BFBFBF"/>
      </a:lt2>
      <a:accent1>
        <a:srgbClr val="57D180"/>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{5F03F2FD-6E58-804B-83E6-264C678A256A}tf10001124</Template>
  <TotalTime>6508</TotalTime>
  <Words>1164</Words>
  <Application>Microsoft Macintosh PowerPoint</Application>
  <PresentationFormat>Widescreen</PresentationFormat>
  <Paragraphs>48</Paragraphs>
  <Slides>11</Slides>
  <Notes>7</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Wingdings 2</vt:lpstr>
      <vt:lpstr>Frame</vt:lpstr>
      <vt:lpstr>“Emotional Awareness” en Compassion Focused Therapy (CFT)</vt:lpstr>
      <vt:lpstr>Omgaan met fysiek en emotioneel ongemak </vt:lpstr>
      <vt:lpstr>Emotional Awareness</vt:lpstr>
      <vt:lpstr>EA training/ CFT</vt:lpstr>
      <vt:lpstr>Opbouw CFT</vt:lpstr>
      <vt:lpstr>EA training/ CFT</vt:lpstr>
      <vt:lpstr>Leren door te doen (alsof)</vt:lpstr>
      <vt:lpstr>Waarom CFT?</vt:lpstr>
      <vt:lpstr>Animatie 1</vt:lpstr>
      <vt:lpstr>Animatie 2</vt:lpstr>
      <vt:lpstr>Animatie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CFT </dc:title>
  <dc:creator>Feringa-2, E. (Eva)</dc:creator>
  <cp:lastModifiedBy>Feringa-2, E. (Eva)</cp:lastModifiedBy>
  <cp:revision>20</cp:revision>
  <dcterms:created xsi:type="dcterms:W3CDTF">2023-09-29T07:21:55Z</dcterms:created>
  <dcterms:modified xsi:type="dcterms:W3CDTF">2023-11-02T12:55:49Z</dcterms:modified>
</cp:coreProperties>
</file>