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0"/>
  </p:notesMasterIdLst>
  <p:sldIdLst>
    <p:sldId id="256" r:id="rId2"/>
    <p:sldId id="315" r:id="rId3"/>
    <p:sldId id="312" r:id="rId4"/>
    <p:sldId id="491" r:id="rId5"/>
    <p:sldId id="320" r:id="rId6"/>
    <p:sldId id="445" r:id="rId7"/>
    <p:sldId id="448" r:id="rId8"/>
    <p:sldId id="313" r:id="rId9"/>
    <p:sldId id="318" r:id="rId10"/>
    <p:sldId id="446" r:id="rId11"/>
    <p:sldId id="447" r:id="rId12"/>
    <p:sldId id="449" r:id="rId13"/>
    <p:sldId id="454" r:id="rId14"/>
    <p:sldId id="455" r:id="rId15"/>
    <p:sldId id="456" r:id="rId16"/>
    <p:sldId id="450" r:id="rId17"/>
    <p:sldId id="492" r:id="rId18"/>
    <p:sldId id="453" r:id="rId19"/>
    <p:sldId id="475" r:id="rId20"/>
    <p:sldId id="490" r:id="rId21"/>
    <p:sldId id="493" r:id="rId22"/>
    <p:sldId id="442" r:id="rId23"/>
    <p:sldId id="477" r:id="rId24"/>
    <p:sldId id="480" r:id="rId25"/>
    <p:sldId id="476" r:id="rId26"/>
    <p:sldId id="479" r:id="rId27"/>
    <p:sldId id="482" r:id="rId28"/>
    <p:sldId id="481" r:id="rId29"/>
    <p:sldId id="314" r:id="rId30"/>
    <p:sldId id="483" r:id="rId31"/>
    <p:sldId id="485" r:id="rId32"/>
    <p:sldId id="487" r:id="rId33"/>
    <p:sldId id="488" r:id="rId34"/>
    <p:sldId id="489" r:id="rId35"/>
    <p:sldId id="440" r:id="rId36"/>
    <p:sldId id="484" r:id="rId37"/>
    <p:sldId id="486" r:id="rId38"/>
    <p:sldId id="478" r:id="rId39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ExtraBold" panose="020B0906030804020204" pitchFamily="34" charset="0"/>
      <p:bold r:id="rId49"/>
      <p:boldItalic r:id="rId50"/>
    </p:embeddedFont>
    <p:embeddedFont>
      <p:font typeface="Overpass Black" panose="020B0604020202020204" charset="0"/>
      <p:bold r:id="rId51"/>
      <p:boldItalic r:id="rId52"/>
    </p:embeddedFont>
    <p:embeddedFont>
      <p:font typeface="Sitka Banner" panose="02000505000000020004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DA0"/>
    <a:srgbClr val="D7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CBF28-8F7B-45C6-A8EB-31CE12AC5206}" v="1101" dt="2023-10-26T11:11:16.003"/>
  </p1510:revLst>
</p1510:revInfo>
</file>

<file path=ppt/tableStyles.xml><?xml version="1.0" encoding="utf-8"?>
<a:tblStyleLst xmlns:a="http://schemas.openxmlformats.org/drawingml/2006/main" def="{0626A2E2-773D-4874-AF5E-E8182701AC2E}">
  <a:tblStyle styleId="{0626A2E2-773D-4874-AF5E-E8182701A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4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erk_Mirjam\Leuven\Onderzoek\Research%206;%20PTSD%20and%20CES\Psytrec%20-%20onderzoeksprotocol\Pilot\Data\Figuur_artic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CAPS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Pretreatment</c:v>
                </c:pt>
                <c:pt idx="4">
                  <c:v>Treatment</c:v>
                </c:pt>
                <c:pt idx="8">
                  <c:v>Postreatment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42.26</c:v>
                </c:pt>
                <c:pt idx="8">
                  <c:v>20.07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E-4E6B-8F36-9FB9877CB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194504"/>
        <c:axId val="256340448"/>
      </c:barChar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PCL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Blad1!$A$2:$A$10</c:f>
              <c:strCache>
                <c:ptCount val="9"/>
                <c:pt idx="0">
                  <c:v>Pretreatment</c:v>
                </c:pt>
                <c:pt idx="4">
                  <c:v>Treatment</c:v>
                </c:pt>
                <c:pt idx="8">
                  <c:v>Postreatment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56.84</c:v>
                </c:pt>
                <c:pt idx="1">
                  <c:v>47.24</c:v>
                </c:pt>
                <c:pt idx="2">
                  <c:v>39.520000000000003</c:v>
                </c:pt>
                <c:pt idx="3">
                  <c:v>35.200000000000003</c:v>
                </c:pt>
                <c:pt idx="4">
                  <c:v>30.92</c:v>
                </c:pt>
                <c:pt idx="5">
                  <c:v>29.96</c:v>
                </c:pt>
                <c:pt idx="6">
                  <c:v>23.6</c:v>
                </c:pt>
                <c:pt idx="7">
                  <c:v>23.16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E-4E6B-8F36-9FB9877CB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94504"/>
        <c:axId val="256340448"/>
      </c:lineChart>
      <c:valAx>
        <c:axId val="25634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Sitka Banner" panose="02000505000000020004" pitchFamily="2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440194504"/>
        <c:crosses val="autoZero"/>
        <c:crossBetween val="between"/>
      </c:valAx>
      <c:catAx>
        <c:axId val="44019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Sitka Banner" panose="02000505000000020004" pitchFamily="2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25634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Sitka Banner" panose="02000505000000020004" pitchFamily="2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Blad1!$D$1</c:f>
              <c:strCache>
                <c:ptCount val="1"/>
                <c:pt idx="0">
                  <c:v>CES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T0 </c:v>
                </c:pt>
                <c:pt idx="1">
                  <c:v>T1</c:v>
                </c:pt>
                <c:pt idx="2">
                  <c:v>T2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31.15</c:v>
                </c:pt>
                <c:pt idx="1">
                  <c:v>23.22</c:v>
                </c:pt>
                <c:pt idx="2">
                  <c:v>21.17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62-4DBA-B160-45C3E70D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81768"/>
        <c:axId val="441978240"/>
      </c:lineChart>
      <c:lineChart>
        <c:grouping val="standard"/>
        <c:varyColors val="0"/>
        <c:ser>
          <c:idx val="1"/>
          <c:order val="1"/>
          <c:tx>
            <c:strRef>
              <c:f>Blad1!$E$1</c:f>
              <c:strCache>
                <c:ptCount val="1"/>
                <c:pt idx="0">
                  <c:v>ITSS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T0 </c:v>
                </c:pt>
                <c:pt idx="1">
                  <c:v>T1</c:v>
                </c:pt>
                <c:pt idx="2">
                  <c:v>T2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5.81</c:v>
                </c:pt>
                <c:pt idx="1">
                  <c:v>3.33</c:v>
                </c:pt>
                <c:pt idx="2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2-4DBA-B160-45C3E70D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76672"/>
        <c:axId val="441983728"/>
      </c:lineChart>
      <c:catAx>
        <c:axId val="44198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Sitka Banner" panose="02000505000000020004" pitchFamily="2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441978240"/>
        <c:crosses val="autoZero"/>
        <c:auto val="1"/>
        <c:lblAlgn val="ctr"/>
        <c:lblOffset val="100"/>
        <c:noMultiLvlLbl val="0"/>
      </c:catAx>
      <c:valAx>
        <c:axId val="4419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Sitka Banner" panose="02000505000000020004" pitchFamily="2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 sz="1800">
                    <a:solidFill>
                      <a:sysClr val="windowText" lastClr="000000"/>
                    </a:solidFill>
                    <a:latin typeface="Sitka Banner" panose="02000505000000020004" pitchFamily="2" charset="0"/>
                    <a:cs typeface="Times New Roman" panose="02020603050405020304" pitchFamily="18" charset="0"/>
                  </a:rPr>
                  <a:t>CES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Sitka Banner" panose="02000505000000020004" pitchFamily="2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Sitka Banner" panose="02000505000000020004" pitchFamily="2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441981768"/>
        <c:crosses val="autoZero"/>
        <c:crossBetween val="between"/>
      </c:valAx>
      <c:valAx>
        <c:axId val="4419837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Sitka Banner" panose="02000505000000020004" pitchFamily="2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nl-NL" sz="1800">
                    <a:solidFill>
                      <a:sysClr val="windowText" lastClr="000000"/>
                    </a:solidFill>
                    <a:latin typeface="Sitka Banner" panose="02000505000000020004" pitchFamily="2" charset="0"/>
                    <a:cs typeface="Times New Roman" panose="02020603050405020304" pitchFamily="18" charset="0"/>
                  </a:rPr>
                  <a:t>ITSS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Sitka Banner" panose="02000505000000020004" pitchFamily="2" charset="0"/>
                  <a:ea typeface="+mn-ea"/>
                  <a:cs typeface="Times New Roman" panose="02020603050405020304" pitchFamily="18" charset="0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Sitka Banner" panose="02000505000000020004" pitchFamily="2" charset="0"/>
                <a:ea typeface="+mn-ea"/>
                <a:cs typeface="Times New Roman" panose="02020603050405020304" pitchFamily="18" charset="0"/>
              </a:defRPr>
            </a:pPr>
            <a:endParaRPr lang="nl-NL"/>
          </a:p>
        </c:txPr>
        <c:crossAx val="441976672"/>
        <c:crosses val="max"/>
        <c:crossBetween val="between"/>
      </c:valAx>
      <c:catAx>
        <c:axId val="44197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1983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Sitka Banner" panose="02000505000000020004" pitchFamily="2" charset="0"/>
              <a:ea typeface="+mn-ea"/>
              <a:cs typeface="Times New Roman" panose="02020603050405020304" pitchFamily="18" charset="0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74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a7274a182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a7274a182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5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a7274a1822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a7274a1822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77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21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9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17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15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ga75a9251e8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a75a9251e8_1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3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12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-10162003" flipH="1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rot="10800000" flipH="1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2" y="2590906"/>
            <a:ext cx="2265023" cy="2165778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8"/>
          <p:cNvSpPr/>
          <p:nvPr/>
        </p:nvSpPr>
        <p:spPr>
          <a:xfrm rot="231922" flipH="1">
            <a:off x="-1189243" y="-346558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8384437" y="-79649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1" r:id="rId6"/>
    <p:sldLayoutId id="2147483671" r:id="rId7"/>
    <p:sldLayoutId id="2147483677" r:id="rId8"/>
    <p:sldLayoutId id="2147483678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608-018-9936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27/1015-5759/a000517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Centraliteit van gebeurtenissen</a:t>
            </a:r>
            <a:endParaRPr sz="6000" dirty="0"/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Mirjam Vermeulen 01-11-2023</a:t>
            </a:r>
            <a:endParaRPr dirty="0"/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79B8BB11-7683-8FF8-0327-088855D4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6" b="97537" l="20776" r="77562">
                        <a14:foregroundMark x1="31994" y1="63300" x2="36842" y2="86700"/>
                        <a14:foregroundMark x1="50693" y1="55419" x2="51108" y2="83990"/>
                        <a14:foregroundMark x1="68560" y1="50985" x2="64958" y2="78325"/>
                        <a14:foregroundMark x1="67175" y1="84483" x2="55263" y2="96059"/>
                        <a14:foregroundMark x1="55263" y1="96059" x2="54986" y2="96552"/>
                        <a14:foregroundMark x1="30194" y1="18227" x2="49169" y2="6158"/>
                        <a14:foregroundMark x1="36011" y1="93842" x2="36011" y2="93842"/>
                        <a14:foregroundMark x1="49030" y1="96059" x2="49030" y2="96059"/>
                        <a14:foregroundMark x1="56510" y1="97783" x2="56510" y2="97783"/>
                        <a14:foregroundMark x1="32964" y1="92365" x2="32964" y2="92365"/>
                        <a14:foregroundMark x1="31717" y1="76847" x2="31717" y2="76847"/>
                        <a14:foregroundMark x1="50139" y1="2956" x2="50139" y2="2956"/>
                        <a14:foregroundMark x1="60111" y1="7143" x2="60111" y2="7143"/>
                        <a14:foregroundMark x1="70083" y1="23153" x2="70083" y2="23153"/>
                        <a14:foregroundMark x1="73130" y1="41133" x2="73130" y2="41133"/>
                        <a14:foregroundMark x1="72576" y1="47537" x2="72576" y2="47537"/>
                        <a14:foregroundMark x1="75346" y1="56650" x2="75346" y2="56650"/>
                        <a14:foregroundMark x1="77562" y1="63793" x2="77562" y2="63793"/>
                        <a14:foregroundMark x1="73823" y1="68473" x2="73823" y2="68473"/>
                        <a14:foregroundMark x1="73269" y1="75616" x2="73269" y2="75616"/>
                        <a14:foregroundMark x1="72438" y1="84236" x2="72438" y2="84236"/>
                        <a14:foregroundMark x1="64820" y1="95567" x2="64820" y2="95567"/>
                        <a14:foregroundMark x1="25069" y1="49754" x2="25069" y2="49754"/>
                      </a14:backgroundRemoval>
                    </a14:imgEffect>
                  </a14:imgLayer>
                </a14:imgProps>
              </a:ext>
            </a:extLst>
          </a:blip>
          <a:srcRect l="14057" r="18599"/>
          <a:stretch/>
        </p:blipFill>
        <p:spPr>
          <a:xfrm>
            <a:off x="164592" y="1267311"/>
            <a:ext cx="3826276" cy="3194962"/>
          </a:xfrm>
          <a:prstGeom prst="rect">
            <a:avLst/>
          </a:prstGeom>
        </p:spPr>
      </p:pic>
      <p:pic>
        <p:nvPicPr>
          <p:cNvPr id="3074" name="Picture 2" descr="Modern Army Men Toy, Swat Special Forces With Action Figure Play Set |  Fruugo NL">
            <a:extLst>
              <a:ext uri="{FF2B5EF4-FFF2-40B4-BE49-F238E27FC236}">
                <a16:creationId xmlns:a16="http://schemas.microsoft.com/office/drawing/2014/main" id="{5F6B84D8-950E-3AAC-4454-68C32012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4800" y1="58500" x2="12800" y2="51900"/>
                        <a14:foregroundMark x1="28100" y1="69900" x2="31100" y2="71900"/>
                        <a14:foregroundMark x1="28600" y1="71000" x2="34600" y2="73400"/>
                        <a14:backgroundMark x1="39900" y1="16400" x2="51700" y2="21700"/>
                        <a14:backgroundMark x1="51700" y1="21700" x2="53100" y2="19800"/>
                        <a14:backgroundMark x1="39500" y1="20300" x2="52200" y2="23200"/>
                        <a14:backgroundMark x1="52200" y1="23200" x2="52500" y2="23700"/>
                        <a14:backgroundMark x1="38700" y1="14500" x2="39000" y2="22800"/>
                        <a14:backgroundMark x1="40000" y1="12700" x2="43600" y2="12800"/>
                        <a14:backgroundMark x1="37200" y1="45100" x2="37900" y2="15200"/>
                        <a14:backgroundMark x1="37900" y1="15200" x2="37000" y2="1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45" r="4320" b="6416"/>
          <a:stretch/>
        </p:blipFill>
        <p:spPr bwMode="auto">
          <a:xfrm>
            <a:off x="4701160" y="2080330"/>
            <a:ext cx="3202437" cy="20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1605E-6 L -0.45521 -0.18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-9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9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79B8BB11-7683-8FF8-0327-088855D42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6" b="97537" l="20776" r="77562">
                        <a14:foregroundMark x1="31994" y1="63300" x2="36842" y2="86700"/>
                        <a14:foregroundMark x1="50693" y1="55419" x2="51108" y2="83990"/>
                        <a14:foregroundMark x1="68560" y1="50985" x2="64958" y2="78325"/>
                        <a14:foregroundMark x1="67175" y1="84483" x2="55263" y2="96059"/>
                        <a14:foregroundMark x1="55263" y1="96059" x2="54986" y2="96552"/>
                        <a14:foregroundMark x1="30194" y1="18227" x2="49169" y2="6158"/>
                        <a14:foregroundMark x1="36011" y1="93842" x2="36011" y2="93842"/>
                        <a14:foregroundMark x1="49030" y1="96059" x2="49030" y2="96059"/>
                        <a14:foregroundMark x1="56510" y1="97783" x2="56510" y2="97783"/>
                        <a14:foregroundMark x1="32964" y1="92365" x2="32964" y2="92365"/>
                        <a14:foregroundMark x1="31717" y1="76847" x2="31717" y2="76847"/>
                        <a14:foregroundMark x1="50139" y1="2956" x2="50139" y2="2956"/>
                        <a14:foregroundMark x1="60111" y1="7143" x2="60111" y2="7143"/>
                        <a14:foregroundMark x1="70083" y1="23153" x2="70083" y2="23153"/>
                        <a14:foregroundMark x1="73130" y1="41133" x2="73130" y2="41133"/>
                        <a14:foregroundMark x1="72576" y1="47537" x2="72576" y2="47537"/>
                        <a14:foregroundMark x1="75346" y1="56650" x2="75346" y2="56650"/>
                        <a14:foregroundMark x1="77562" y1="63793" x2="77562" y2="63793"/>
                        <a14:foregroundMark x1="73823" y1="68473" x2="73823" y2="68473"/>
                        <a14:foregroundMark x1="73269" y1="75616" x2="73269" y2="75616"/>
                        <a14:foregroundMark x1="72438" y1="84236" x2="72438" y2="84236"/>
                        <a14:foregroundMark x1="64820" y1="95567" x2="64820" y2="95567"/>
                        <a14:foregroundMark x1="25069" y1="49754" x2="25069" y2="49754"/>
                      </a14:backgroundRemoval>
                    </a14:imgEffect>
                  </a14:imgLayer>
                </a14:imgProps>
              </a:ext>
            </a:extLst>
          </a:blip>
          <a:srcRect l="14057" r="18599"/>
          <a:stretch/>
        </p:blipFill>
        <p:spPr>
          <a:xfrm>
            <a:off x="164592" y="1267311"/>
            <a:ext cx="3826276" cy="3194962"/>
          </a:xfrm>
          <a:prstGeom prst="rect">
            <a:avLst/>
          </a:prstGeom>
        </p:spPr>
      </p:pic>
      <p:pic>
        <p:nvPicPr>
          <p:cNvPr id="4102" name="Picture 6" descr="Scouting en Avonturenclubs - Leger des Heils">
            <a:extLst>
              <a:ext uri="{FF2B5EF4-FFF2-40B4-BE49-F238E27FC236}">
                <a16:creationId xmlns:a16="http://schemas.microsoft.com/office/drawing/2014/main" id="{DF29DA5C-2C09-8D98-E870-8121A139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1372987"/>
            <a:ext cx="2126318" cy="14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oup Of Friends Enjoying Evening Drinks In Bar – Horseshoe Grille –  Reading, MA">
            <a:extLst>
              <a:ext uri="{FF2B5EF4-FFF2-40B4-BE49-F238E27FC236}">
                <a16:creationId xmlns:a16="http://schemas.microsoft.com/office/drawing/2014/main" id="{9BC34817-ABF8-B44F-481F-17B7ED15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99" y="2376145"/>
            <a:ext cx="1998080" cy="13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rework Rockets On White Background Stock Vector (Royalty Free) 43245397 |  Shutterstock">
            <a:extLst>
              <a:ext uri="{FF2B5EF4-FFF2-40B4-BE49-F238E27FC236}">
                <a16:creationId xmlns:a16="http://schemas.microsoft.com/office/drawing/2014/main" id="{BD533745-3AFA-1DE5-D985-90B76CD3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9" b="89286" l="3365" r="79808">
                        <a14:foregroundMark x1="36538" y1="7500" x2="36538" y2="7500"/>
                        <a14:foregroundMark x1="57212" y1="3929" x2="57212" y2="3929"/>
                        <a14:foregroundMark x1="69231" y1="17500" x2="69231" y2="17500"/>
                        <a14:foregroundMark x1="18269" y1="40000" x2="18269" y2="40000"/>
                        <a14:foregroundMark x1="14904" y1="35357" x2="14904" y2="35357"/>
                        <a14:foregroundMark x1="14904" y1="39286" x2="19231" y2="51786"/>
                        <a14:foregroundMark x1="24519" y1="33214" x2="28365" y2="57143"/>
                        <a14:foregroundMark x1="62500" y1="43571" x2="41827" y2="56429"/>
                        <a14:foregroundMark x1="70192" y1="46786" x2="48558" y2="63929"/>
                        <a14:foregroundMark x1="48558" y1="63929" x2="46635" y2="64643"/>
                        <a14:foregroundMark x1="73558" y1="45357" x2="45673" y2="62500"/>
                        <a14:foregroundMark x1="30288" y1="80000" x2="23558" y2="86786"/>
                        <a14:foregroundMark x1="30769" y1="80357" x2="35577" y2="87857"/>
                        <a14:foregroundMark x1="25481" y1="82857" x2="19231" y2="88571"/>
                        <a14:foregroundMark x1="12019" y1="83214" x2="26442" y2="78571"/>
                        <a14:foregroundMark x1="7692" y1="78929" x2="24038" y2="75357"/>
                        <a14:foregroundMark x1="6731" y1="73929" x2="27404" y2="71786"/>
                        <a14:foregroundMark x1="4808" y1="66429" x2="23558" y2="72143"/>
                        <a14:foregroundMark x1="12019" y1="33929" x2="17308" y2="54643"/>
                        <a14:foregroundMark x1="10577" y1="36786" x2="21154" y2="61429"/>
                        <a14:foregroundMark x1="75962" y1="46786" x2="63942" y2="52500"/>
                        <a14:foregroundMark x1="38942" y1="82857" x2="48077" y2="89286"/>
                        <a14:foregroundMark x1="44712" y1="80000" x2="62019" y2="85714"/>
                        <a14:foregroundMark x1="47596" y1="75357" x2="60577" y2="76786"/>
                        <a14:foregroundMark x1="45673" y1="73571" x2="56731" y2="75714"/>
                        <a14:foregroundMark x1="3365" y1="73929" x2="26442" y2="73214"/>
                        <a14:foregroundMark x1="3365" y1="78929" x2="25962" y2="77857"/>
                        <a14:foregroundMark x1="10577" y1="84286" x2="21635" y2="78929"/>
                        <a14:foregroundMark x1="36058" y1="15000" x2="30769" y2="17143"/>
                        <a14:foregroundMark x1="38942" y1="19286" x2="33654" y2="36429"/>
                        <a14:foregroundMark x1="29327" y1="16786" x2="28846" y2="35714"/>
                        <a14:foregroundMark x1="37500" y1="26786" x2="36538" y2="37143"/>
                        <a14:foregroundMark x1="37019" y1="27500" x2="34615" y2="36786"/>
                        <a14:foregroundMark x1="37981" y1="28571" x2="36058" y2="37500"/>
                        <a14:foregroundMark x1="39904" y1="20714" x2="36538" y2="36786"/>
                        <a14:foregroundMark x1="42308" y1="16786" x2="37981" y2="37500"/>
                        <a14:foregroundMark x1="60096" y1="17500" x2="49519" y2="42857"/>
                        <a14:foregroundMark x1="49519" y1="42857" x2="46154" y2="4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69" b="9628"/>
          <a:stretch/>
        </p:blipFill>
        <p:spPr bwMode="auto">
          <a:xfrm>
            <a:off x="5864975" y="3173494"/>
            <a:ext cx="1310548" cy="17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121 0.0571 L -3.88889E-6 1.728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8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9774 -0.3287 L -2.5E-6 -1.2345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165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1789 -0.12932 L 3.33333E-6 1.9753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FF299-2AA3-49DD-513F-7ECC6712106C}"/>
              </a:ext>
            </a:extLst>
          </p:cNvPr>
          <p:cNvSpPr txBox="1"/>
          <p:nvPr/>
        </p:nvSpPr>
        <p:spPr>
          <a:xfrm>
            <a:off x="4404925" y="1193945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C9C25-3EAB-C5C5-D056-FCD71827F3B8}"/>
              </a:ext>
            </a:extLst>
          </p:cNvPr>
          <p:cNvSpPr/>
          <p:nvPr/>
        </p:nvSpPr>
        <p:spPr>
          <a:xfrm>
            <a:off x="973020" y="1242170"/>
            <a:ext cx="2179133" cy="199981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Herinnering</a:t>
            </a:r>
          </a:p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E24F9-7437-07F7-B6FF-876EDFF1D605}"/>
              </a:ext>
            </a:extLst>
          </p:cNvPr>
          <p:cNvSpPr txBox="1"/>
          <p:nvPr/>
        </p:nvSpPr>
        <p:spPr>
          <a:xfrm>
            <a:off x="4404925" y="1896676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6846-C63D-3E79-44B3-2653A8F03BBD}"/>
              </a:ext>
            </a:extLst>
          </p:cNvPr>
          <p:cNvSpPr txBox="1"/>
          <p:nvPr/>
        </p:nvSpPr>
        <p:spPr>
          <a:xfrm>
            <a:off x="4404925" y="2599407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F5960-FC90-5659-5529-7692779DDED6}"/>
              </a:ext>
            </a:extLst>
          </p:cNvPr>
          <p:cNvSpPr txBox="1"/>
          <p:nvPr/>
        </p:nvSpPr>
        <p:spPr>
          <a:xfrm>
            <a:off x="553949" y="3374052"/>
            <a:ext cx="50125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CES: </a:t>
            </a:r>
            <a:r>
              <a:rPr lang="nl-NL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 </a:t>
            </a:r>
            <a:r>
              <a:rPr lang="nl-NL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nl-NL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nl-NL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2B9CC-2B82-9AEC-A46B-3E47B1BC81A3}"/>
              </a:ext>
            </a:extLst>
          </p:cNvPr>
          <p:cNvSpPr txBox="1"/>
          <p:nvPr/>
        </p:nvSpPr>
        <p:spPr>
          <a:xfrm>
            <a:off x="553948" y="3702186"/>
            <a:ext cx="1836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Hoge correlaties met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7B7BC-0DB5-4598-18AF-0E812BC3C0BB}"/>
              </a:ext>
            </a:extLst>
          </p:cNvPr>
          <p:cNvSpPr txBox="1"/>
          <p:nvPr/>
        </p:nvSpPr>
        <p:spPr>
          <a:xfrm>
            <a:off x="2415118" y="3651051"/>
            <a:ext cx="148221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Intrusies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Vermijding</a:t>
            </a:r>
          </a:p>
          <a:p>
            <a:pPr>
              <a:lnSpc>
                <a:spcPct val="150000"/>
              </a:lnSpc>
            </a:pPr>
            <a:endParaRPr lang="nl-NL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62FAD1-57E9-FFE5-AC05-ADF901E5822A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3152153" y="1436319"/>
            <a:ext cx="1252772" cy="80576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9BB62-4395-DFD5-495A-94C9031DCC87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3152153" y="2139050"/>
            <a:ext cx="1252772" cy="1030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39959F-486B-472A-B080-B0E331D1F013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152153" y="2242080"/>
            <a:ext cx="1252772" cy="5997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C57F2E-C3A6-81AE-7D10-E929641F1030}"/>
              </a:ext>
            </a:extLst>
          </p:cNvPr>
          <p:cNvSpPr txBox="1"/>
          <p:nvPr/>
        </p:nvSpPr>
        <p:spPr>
          <a:xfrm>
            <a:off x="3897334" y="3651051"/>
            <a:ext cx="244967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Rumineren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Post-traumatische gedachten/evaluaties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FF299-2AA3-49DD-513F-7ECC6712106C}"/>
              </a:ext>
            </a:extLst>
          </p:cNvPr>
          <p:cNvSpPr txBox="1"/>
          <p:nvPr/>
        </p:nvSpPr>
        <p:spPr>
          <a:xfrm>
            <a:off x="4404925" y="1193945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C9C25-3EAB-C5C5-D056-FCD71827F3B8}"/>
              </a:ext>
            </a:extLst>
          </p:cNvPr>
          <p:cNvSpPr/>
          <p:nvPr/>
        </p:nvSpPr>
        <p:spPr>
          <a:xfrm>
            <a:off x="973020" y="1242170"/>
            <a:ext cx="2179133" cy="199981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Herinnering</a:t>
            </a:r>
          </a:p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E24F9-7437-07F7-B6FF-876EDFF1D605}"/>
              </a:ext>
            </a:extLst>
          </p:cNvPr>
          <p:cNvSpPr txBox="1"/>
          <p:nvPr/>
        </p:nvSpPr>
        <p:spPr>
          <a:xfrm>
            <a:off x="4404925" y="1896676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6846-C63D-3E79-44B3-2653A8F03BBD}"/>
              </a:ext>
            </a:extLst>
          </p:cNvPr>
          <p:cNvSpPr txBox="1"/>
          <p:nvPr/>
        </p:nvSpPr>
        <p:spPr>
          <a:xfrm>
            <a:off x="4404925" y="2599407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62FAD1-57E9-FFE5-AC05-ADF901E5822A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3152153" y="1436319"/>
            <a:ext cx="1252772" cy="80576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9BB62-4395-DFD5-495A-94C9031DCC87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3152153" y="2139050"/>
            <a:ext cx="1252772" cy="1030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39959F-486B-472A-B080-B0E331D1F013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152153" y="2242080"/>
            <a:ext cx="1252772" cy="5997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A77F994-5F29-6EFC-8A4E-BF8BBE8E4A18}"/>
              </a:ext>
            </a:extLst>
          </p:cNvPr>
          <p:cNvSpPr/>
          <p:nvPr/>
        </p:nvSpPr>
        <p:spPr>
          <a:xfrm>
            <a:off x="4333795" y="1821116"/>
            <a:ext cx="4633472" cy="14208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Cloud 7">
            <a:extLst>
              <a:ext uri="{FF2B5EF4-FFF2-40B4-BE49-F238E27FC236}">
                <a16:creationId xmlns:a16="http://schemas.microsoft.com/office/drawing/2014/main" id="{A7BFDD01-3146-69C4-80D4-B448FB994CA4}"/>
              </a:ext>
            </a:extLst>
          </p:cNvPr>
          <p:cNvSpPr/>
          <p:nvPr/>
        </p:nvSpPr>
        <p:spPr>
          <a:xfrm>
            <a:off x="464386" y="3040908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deze traumatische situatie is het zo gebeurd, dus het zal waarschijnlijk weer zo gebeuren </a:t>
            </a:r>
          </a:p>
        </p:txBody>
      </p:sp>
      <p:sp>
        <p:nvSpPr>
          <p:cNvPr id="18" name="Cloud 7">
            <a:extLst>
              <a:ext uri="{FF2B5EF4-FFF2-40B4-BE49-F238E27FC236}">
                <a16:creationId xmlns:a16="http://schemas.microsoft.com/office/drawing/2014/main" id="{941E7A98-5BEC-E96E-50C9-3EE108FA3357}"/>
              </a:ext>
            </a:extLst>
          </p:cNvPr>
          <p:cNvSpPr/>
          <p:nvPr/>
        </p:nvSpPr>
        <p:spPr>
          <a:xfrm>
            <a:off x="3298798" y="2675633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Terugkijkend op [andere gebeurtenis] krijg ik dezelfde negatieve gevoelens </a:t>
            </a:r>
          </a:p>
        </p:txBody>
      </p:sp>
      <p:sp>
        <p:nvSpPr>
          <p:cNvPr id="19" name="Cloud 7">
            <a:extLst>
              <a:ext uri="{FF2B5EF4-FFF2-40B4-BE49-F238E27FC236}">
                <a16:creationId xmlns:a16="http://schemas.microsoft.com/office/drawing/2014/main" id="{36485E8B-0B8F-EEDF-D660-410DF2F46BBB}"/>
              </a:ext>
            </a:extLst>
          </p:cNvPr>
          <p:cNvSpPr/>
          <p:nvPr/>
        </p:nvSpPr>
        <p:spPr>
          <a:xfrm>
            <a:off x="6136263" y="2969842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sensaties die ik in het heden ervaar, maken direct de link met de traumatische situatie</a:t>
            </a:r>
          </a:p>
        </p:txBody>
      </p:sp>
    </p:spTree>
    <p:extLst>
      <p:ext uri="{BB962C8B-B14F-4D97-AF65-F5344CB8AC3E}">
        <p14:creationId xmlns:p14="http://schemas.microsoft.com/office/powerpoint/2010/main" val="15266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FF299-2AA3-49DD-513F-7ECC6712106C}"/>
              </a:ext>
            </a:extLst>
          </p:cNvPr>
          <p:cNvSpPr txBox="1"/>
          <p:nvPr/>
        </p:nvSpPr>
        <p:spPr>
          <a:xfrm>
            <a:off x="4404925" y="1193945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C9C25-3EAB-C5C5-D056-FCD71827F3B8}"/>
              </a:ext>
            </a:extLst>
          </p:cNvPr>
          <p:cNvSpPr/>
          <p:nvPr/>
        </p:nvSpPr>
        <p:spPr>
          <a:xfrm>
            <a:off x="973020" y="1242170"/>
            <a:ext cx="2179133" cy="199981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Herinnering</a:t>
            </a:r>
          </a:p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E24F9-7437-07F7-B6FF-876EDFF1D605}"/>
              </a:ext>
            </a:extLst>
          </p:cNvPr>
          <p:cNvSpPr txBox="1"/>
          <p:nvPr/>
        </p:nvSpPr>
        <p:spPr>
          <a:xfrm>
            <a:off x="4404925" y="1896676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6846-C63D-3E79-44B3-2653A8F03BBD}"/>
              </a:ext>
            </a:extLst>
          </p:cNvPr>
          <p:cNvSpPr txBox="1"/>
          <p:nvPr/>
        </p:nvSpPr>
        <p:spPr>
          <a:xfrm>
            <a:off x="4404925" y="2599407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62FAD1-57E9-FFE5-AC05-ADF901E5822A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3152153" y="1436319"/>
            <a:ext cx="1252772" cy="80576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9BB62-4395-DFD5-495A-94C9031DCC87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3152153" y="2139050"/>
            <a:ext cx="1252772" cy="1030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39959F-486B-472A-B080-B0E331D1F013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152153" y="2242080"/>
            <a:ext cx="1252772" cy="5997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A77F994-5F29-6EFC-8A4E-BF8BBE8E4A18}"/>
              </a:ext>
            </a:extLst>
          </p:cNvPr>
          <p:cNvSpPr/>
          <p:nvPr/>
        </p:nvSpPr>
        <p:spPr>
          <a:xfrm>
            <a:off x="4234688" y="2518393"/>
            <a:ext cx="4633472" cy="7293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Cloud 7">
            <a:extLst>
              <a:ext uri="{FF2B5EF4-FFF2-40B4-BE49-F238E27FC236}">
                <a16:creationId xmlns:a16="http://schemas.microsoft.com/office/drawing/2014/main" id="{A7BFDD01-3146-69C4-80D4-B448FB994CA4}"/>
              </a:ext>
            </a:extLst>
          </p:cNvPr>
          <p:cNvSpPr/>
          <p:nvPr/>
        </p:nvSpPr>
        <p:spPr>
          <a:xfrm>
            <a:off x="944590" y="2877297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gebeurtenis heeft mij veranderd </a:t>
            </a:r>
            <a:endParaRPr lang="nl-BE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loud 7">
            <a:extLst>
              <a:ext uri="{FF2B5EF4-FFF2-40B4-BE49-F238E27FC236}">
                <a16:creationId xmlns:a16="http://schemas.microsoft.com/office/drawing/2014/main" id="{941E7A98-5BEC-E96E-50C9-3EE108FA3357}"/>
              </a:ext>
            </a:extLst>
          </p:cNvPr>
          <p:cNvSpPr/>
          <p:nvPr/>
        </p:nvSpPr>
        <p:spPr>
          <a:xfrm>
            <a:off x="5015348" y="3039640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ben sinds deze gebeurtenis anders in het leven gaan staan</a:t>
            </a:r>
            <a:endParaRPr lang="nl-BE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5C777-F672-77E7-0362-43A00663EF8C}"/>
              </a:ext>
            </a:extLst>
          </p:cNvPr>
          <p:cNvSpPr/>
          <p:nvPr/>
        </p:nvSpPr>
        <p:spPr>
          <a:xfrm>
            <a:off x="4319806" y="1103951"/>
            <a:ext cx="4633472" cy="6444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FF299-2AA3-49DD-513F-7ECC6712106C}"/>
              </a:ext>
            </a:extLst>
          </p:cNvPr>
          <p:cNvSpPr txBox="1"/>
          <p:nvPr/>
        </p:nvSpPr>
        <p:spPr>
          <a:xfrm>
            <a:off x="4404925" y="1193945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C9C25-3EAB-C5C5-D056-FCD71827F3B8}"/>
              </a:ext>
            </a:extLst>
          </p:cNvPr>
          <p:cNvSpPr/>
          <p:nvPr/>
        </p:nvSpPr>
        <p:spPr>
          <a:xfrm>
            <a:off x="973020" y="1242170"/>
            <a:ext cx="2179133" cy="199981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Herinnering</a:t>
            </a:r>
          </a:p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E24F9-7437-07F7-B6FF-876EDFF1D605}"/>
              </a:ext>
            </a:extLst>
          </p:cNvPr>
          <p:cNvSpPr txBox="1"/>
          <p:nvPr/>
        </p:nvSpPr>
        <p:spPr>
          <a:xfrm>
            <a:off x="4404925" y="1896676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6846-C63D-3E79-44B3-2653A8F03BBD}"/>
              </a:ext>
            </a:extLst>
          </p:cNvPr>
          <p:cNvSpPr txBox="1"/>
          <p:nvPr/>
        </p:nvSpPr>
        <p:spPr>
          <a:xfrm>
            <a:off x="4404925" y="2599407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62FAD1-57E9-FFE5-AC05-ADF901E5822A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3152153" y="1436319"/>
            <a:ext cx="1252772" cy="80576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9BB62-4395-DFD5-495A-94C9031DCC87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3152153" y="2139050"/>
            <a:ext cx="1252772" cy="1030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39959F-486B-472A-B080-B0E331D1F013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152153" y="2242080"/>
            <a:ext cx="1252772" cy="5997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A77F994-5F29-6EFC-8A4E-BF8BBE8E4A18}"/>
              </a:ext>
            </a:extLst>
          </p:cNvPr>
          <p:cNvSpPr/>
          <p:nvPr/>
        </p:nvSpPr>
        <p:spPr>
          <a:xfrm>
            <a:off x="4319807" y="1130060"/>
            <a:ext cx="4633472" cy="14208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Cloud 7">
            <a:extLst>
              <a:ext uri="{FF2B5EF4-FFF2-40B4-BE49-F238E27FC236}">
                <a16:creationId xmlns:a16="http://schemas.microsoft.com/office/drawing/2014/main" id="{A7BFDD01-3146-69C4-80D4-B448FB994CA4}"/>
              </a:ext>
            </a:extLst>
          </p:cNvPr>
          <p:cNvSpPr/>
          <p:nvPr/>
        </p:nvSpPr>
        <p:spPr>
          <a:xfrm>
            <a:off x="291600" y="2944811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feit dat ik deze gebeurtenis heb meegemaakt is karakteristiek voor mij als persoon</a:t>
            </a:r>
          </a:p>
        </p:txBody>
      </p:sp>
      <p:sp>
        <p:nvSpPr>
          <p:cNvPr id="18" name="Cloud 7">
            <a:extLst>
              <a:ext uri="{FF2B5EF4-FFF2-40B4-BE49-F238E27FC236}">
                <a16:creationId xmlns:a16="http://schemas.microsoft.com/office/drawing/2014/main" id="{941E7A98-5BEC-E96E-50C9-3EE108FA3357}"/>
              </a:ext>
            </a:extLst>
          </p:cNvPr>
          <p:cNvSpPr/>
          <p:nvPr/>
        </p:nvSpPr>
        <p:spPr>
          <a:xfrm>
            <a:off x="3152153" y="3138405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ben slachtoffer van deze gebeurtenis</a:t>
            </a:r>
          </a:p>
        </p:txBody>
      </p:sp>
      <p:sp>
        <p:nvSpPr>
          <p:cNvPr id="19" name="Cloud 7">
            <a:extLst>
              <a:ext uri="{FF2B5EF4-FFF2-40B4-BE49-F238E27FC236}">
                <a16:creationId xmlns:a16="http://schemas.microsoft.com/office/drawing/2014/main" id="{36485E8B-0B8F-EEDF-D660-410DF2F46BBB}"/>
              </a:ext>
            </a:extLst>
          </p:cNvPr>
          <p:cNvSpPr/>
          <p:nvPr/>
        </p:nvSpPr>
        <p:spPr>
          <a:xfrm>
            <a:off x="6072721" y="3132629"/>
            <a:ext cx="2880558" cy="1999818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voel mij sterk verbonden met mensen die ook deze gebeurtenis hebben meegemaakt</a:t>
            </a:r>
          </a:p>
        </p:txBody>
      </p:sp>
    </p:spTree>
    <p:extLst>
      <p:ext uri="{BB962C8B-B14F-4D97-AF65-F5344CB8AC3E}">
        <p14:creationId xmlns:p14="http://schemas.microsoft.com/office/powerpoint/2010/main" val="12445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F5A31-3CDB-9574-8D88-E9FA0BA6D3EA}"/>
              </a:ext>
            </a:extLst>
          </p:cNvPr>
          <p:cNvSpPr txBox="1"/>
          <p:nvPr/>
        </p:nvSpPr>
        <p:spPr>
          <a:xfrm>
            <a:off x="539776" y="1013566"/>
            <a:ext cx="8064448" cy="564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3556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	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het gevoel dat deze gebeurtenis deel is geworden van mijn identiteit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26936-6A8B-9BC1-14DF-377871D312B4}"/>
              </a:ext>
            </a:extLst>
          </p:cNvPr>
          <p:cNvSpPr txBox="1"/>
          <p:nvPr/>
        </p:nvSpPr>
        <p:spPr>
          <a:xfrm>
            <a:off x="539776" y="1578369"/>
            <a:ext cx="8064448" cy="557476"/>
          </a:xfrm>
          <a:prstGeom prst="rect">
            <a:avLst/>
          </a:prstGeom>
          <a:solidFill>
            <a:srgbClr val="D7E8F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AutoNum type="arabicPeriod" startAt="2"/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gebeurtenis is een referentiepunt geworden voor de manier waarop ik over mijzelf  </a:t>
            </a:r>
          </a:p>
          <a:p>
            <a:pPr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en de wereld denk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4013F-933F-454B-B12C-4D2C7A327453}"/>
              </a:ext>
            </a:extLst>
          </p:cNvPr>
          <p:cNvSpPr txBox="1"/>
          <p:nvPr/>
        </p:nvSpPr>
        <p:spPr>
          <a:xfrm>
            <a:off x="539776" y="2136638"/>
            <a:ext cx="8064448" cy="564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AutoNum type="arabicPeriod" startAt="3"/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het gevoel dat deze gebeurtenis een centraal onderdeel van mijn persoonlijke</a:t>
            </a:r>
          </a:p>
          <a:p>
            <a:pPr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verhaal is geworden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B8993-D0FC-D036-A983-919324A30E7A}"/>
              </a:ext>
            </a:extLst>
          </p:cNvPr>
          <p:cNvSpPr txBox="1"/>
          <p:nvPr/>
        </p:nvSpPr>
        <p:spPr>
          <a:xfrm>
            <a:off x="539776" y="2693757"/>
            <a:ext cx="8064448" cy="557476"/>
          </a:xfrm>
          <a:prstGeom prst="rect">
            <a:avLst/>
          </a:prstGeom>
          <a:solidFill>
            <a:srgbClr val="D7E8F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AutoNum type="arabicPeriod" startAt="4"/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gebeurtenis heeft de gevoelens en gedachten die ik heb over andere ervaringen</a:t>
            </a:r>
          </a:p>
          <a:p>
            <a:pPr>
              <a:tabLst>
                <a:tab pos="355600" algn="l"/>
              </a:tabLst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gekleurd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D491A-5C7A-E372-5500-C6199F365251}"/>
              </a:ext>
            </a:extLst>
          </p:cNvPr>
          <p:cNvSpPr txBox="1"/>
          <p:nvPr/>
        </p:nvSpPr>
        <p:spPr>
          <a:xfrm>
            <a:off x="539776" y="3252026"/>
            <a:ext cx="8064448" cy="564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3556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	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gebeurtenis heeft mijn leven voorgoed veranderd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42A4F-92DD-C374-0851-E6CA4A5295A4}"/>
              </a:ext>
            </a:extLst>
          </p:cNvPr>
          <p:cNvSpPr txBox="1"/>
          <p:nvPr/>
        </p:nvSpPr>
        <p:spPr>
          <a:xfrm>
            <a:off x="539776" y="3816829"/>
            <a:ext cx="8060225" cy="557476"/>
          </a:xfrm>
          <a:prstGeom prst="rect">
            <a:avLst/>
          </a:prstGeom>
          <a:solidFill>
            <a:srgbClr val="D7E8F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3556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	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denk vaak na over de effecten van deze gebeurtenis op mijn toekomst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4533D-090D-9987-823D-310A53FEEB2D}"/>
              </a:ext>
            </a:extLst>
          </p:cNvPr>
          <p:cNvSpPr txBox="1"/>
          <p:nvPr/>
        </p:nvSpPr>
        <p:spPr>
          <a:xfrm>
            <a:off x="539776" y="4375101"/>
            <a:ext cx="8064448" cy="564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3556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	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gebeurtenis was een keerpunt in mijn leven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C6192-3EC0-CA4B-A454-0A516D466988}"/>
              </a:ext>
            </a:extLst>
          </p:cNvPr>
          <p:cNvSpPr txBox="1"/>
          <p:nvPr/>
        </p:nvSpPr>
        <p:spPr>
          <a:xfrm>
            <a:off x="539776" y="112181"/>
            <a:ext cx="8064448" cy="823752"/>
          </a:xfrm>
          <a:prstGeom prst="rect">
            <a:avLst/>
          </a:prstGeom>
          <a:solidFill>
            <a:srgbClr val="3C8DA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Centrality of Event Scale - NL - 7 items</a:t>
            </a:r>
            <a:endParaRPr lang="nl-B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7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43"/>
          <p:cNvSpPr txBox="1">
            <a:spLocks noGrp="1"/>
          </p:cNvSpPr>
          <p:nvPr>
            <p:ph type="title" idx="2"/>
          </p:nvPr>
        </p:nvSpPr>
        <p:spPr>
          <a:xfrm>
            <a:off x="2646000" y="1012100"/>
            <a:ext cx="38520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C60F8-AFE6-1101-3F52-3F3C9F914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37481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AFF299-2AA3-49DD-513F-7ECC6712106C}"/>
              </a:ext>
            </a:extLst>
          </p:cNvPr>
          <p:cNvSpPr txBox="1"/>
          <p:nvPr/>
        </p:nvSpPr>
        <p:spPr>
          <a:xfrm>
            <a:off x="4404925" y="2830637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C9C25-3EAB-C5C5-D056-FCD71827F3B8}"/>
              </a:ext>
            </a:extLst>
          </p:cNvPr>
          <p:cNvSpPr/>
          <p:nvPr/>
        </p:nvSpPr>
        <p:spPr>
          <a:xfrm>
            <a:off x="973020" y="2878862"/>
            <a:ext cx="2179133" cy="199981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Herinnering</a:t>
            </a:r>
          </a:p>
          <a:p>
            <a:pPr algn="ctr"/>
            <a:r>
              <a:rPr lang="nl-NL" sz="180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E24F9-7437-07F7-B6FF-876EDFF1D605}"/>
              </a:ext>
            </a:extLst>
          </p:cNvPr>
          <p:cNvSpPr txBox="1"/>
          <p:nvPr/>
        </p:nvSpPr>
        <p:spPr>
          <a:xfrm>
            <a:off x="4404925" y="3533368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6846-C63D-3E79-44B3-2653A8F03BBD}"/>
              </a:ext>
            </a:extLst>
          </p:cNvPr>
          <p:cNvSpPr txBox="1"/>
          <p:nvPr/>
        </p:nvSpPr>
        <p:spPr>
          <a:xfrm>
            <a:off x="4404925" y="4236099"/>
            <a:ext cx="4463235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62FAD1-57E9-FFE5-AC05-ADF901E5822A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 flipV="1">
            <a:off x="3152153" y="3073011"/>
            <a:ext cx="1252772" cy="80576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9BB62-4395-DFD5-495A-94C9031DCC87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3152153" y="3775742"/>
            <a:ext cx="1252772" cy="10303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39959F-486B-472A-B080-B0E331D1F013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152153" y="3878772"/>
            <a:ext cx="1252772" cy="5997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nderscheidingen en eretekens voor veteranen">
            <a:extLst>
              <a:ext uri="{FF2B5EF4-FFF2-40B4-BE49-F238E27FC236}">
                <a16:creationId xmlns:a16="http://schemas.microsoft.com/office/drawing/2014/main" id="{7E47218A-CC0B-CA03-ECD7-0F2BEB1B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7" y="219164"/>
            <a:ext cx="3302130" cy="22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nt to start therapy? Here's how to find a therapist that's a good fit for  you : Shots - Health News : NPR">
            <a:extLst>
              <a:ext uri="{FF2B5EF4-FFF2-40B4-BE49-F238E27FC236}">
                <a16:creationId xmlns:a16="http://schemas.microsoft.com/office/drawing/2014/main" id="{D13FA1AE-D146-87C2-153D-4C66CBC3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5" b="97384" l="7642" r="89738">
                        <a14:foregroundMark x1="24236" y1="86919" x2="24236" y2="86919"/>
                        <a14:foregroundMark x1="24672" y1="95058" x2="24672" y2="95058"/>
                        <a14:foregroundMark x1="35153" y1="90116" x2="35153" y2="90116"/>
                        <a14:foregroundMark x1="36900" y1="92151" x2="36900" y2="92151"/>
                        <a14:foregroundMark x1="49782" y1="87791" x2="49782" y2="87791"/>
                        <a14:foregroundMark x1="55240" y1="81105" x2="55240" y2="81105"/>
                        <a14:foregroundMark x1="71616" y1="87209" x2="71616" y2="87209"/>
                        <a14:foregroundMark x1="64847" y1="95349" x2="64847" y2="95349"/>
                        <a14:foregroundMark x1="74891" y1="95058" x2="74891" y2="95058"/>
                        <a14:foregroundMark x1="44978" y1="95930" x2="44978" y2="95930"/>
                        <a14:foregroundMark x1="25764" y1="27907" x2="25764" y2="27907"/>
                        <a14:foregroundMark x1="16376" y1="44477" x2="16376" y2="44477"/>
                        <a14:foregroundMark x1="22271" y1="21512" x2="22271" y2="21512"/>
                        <a14:foregroundMark x1="39956" y1="9012" x2="41266" y2="12791"/>
                        <a14:foregroundMark x1="49127" y1="17733" x2="49127" y2="17733"/>
                        <a14:foregroundMark x1="74236" y1="15116" x2="81878" y2="31686"/>
                        <a14:foregroundMark x1="81878" y1="31686" x2="84934" y2="57849"/>
                        <a14:foregroundMark x1="84934" y1="57849" x2="82314" y2="77616"/>
                        <a14:foregroundMark x1="82314" y1="77616" x2="75983" y2="89826"/>
                        <a14:foregroundMark x1="58952" y1="93023" x2="62882" y2="89826"/>
                        <a14:foregroundMark x1="20961" y1="85756" x2="9389" y2="60465"/>
                        <a14:foregroundMark x1="9389" y1="60465" x2="15066" y2="36337"/>
                        <a14:foregroundMark x1="15066" y1="36337" x2="31441" y2="30523"/>
                        <a14:foregroundMark x1="31441" y1="30523" x2="42795" y2="31686"/>
                        <a14:foregroundMark x1="42795" y1="31686" x2="40611" y2="12500"/>
                        <a14:foregroundMark x1="40611" y1="12500" x2="55541" y2="9660"/>
                        <a14:foregroundMark x1="65287" y1="14636" x2="68996" y2="17151"/>
                        <a14:foregroundMark x1="63650" y1="13525" x2="65081" y2="14495"/>
                        <a14:foregroundMark x1="68996" y1="17151" x2="82533" y2="40988"/>
                        <a14:foregroundMark x1="82533" y1="40988" x2="84061" y2="46802"/>
                        <a14:foregroundMark x1="8952" y1="57849" x2="11354" y2="37209"/>
                        <a14:foregroundMark x1="11354" y1="37209" x2="20524" y2="22674"/>
                        <a14:foregroundMark x1="20524" y1="22674" x2="38646" y2="26453"/>
                        <a14:foregroundMark x1="38646" y1="26453" x2="48472" y2="43605"/>
                        <a14:foregroundMark x1="48472" y1="43605" x2="48690" y2="44186"/>
                        <a14:foregroundMark x1="21616" y1="52035" x2="23581" y2="37209"/>
                        <a14:foregroundMark x1="23581" y1="37209" x2="15284" y2="52035"/>
                        <a14:foregroundMark x1="15284" y1="52035" x2="15284" y2="52035"/>
                        <a14:foregroundMark x1="9389" y1="54360" x2="11572" y2="36919"/>
                        <a14:foregroundMark x1="11572" y1="36919" x2="18122" y2="23837"/>
                        <a14:foregroundMark x1="18122" y1="23837" x2="29476" y2="22674"/>
                        <a14:foregroundMark x1="29476" y1="22674" x2="36463" y2="29070"/>
                        <a14:foregroundMark x1="40175" y1="21802" x2="35153" y2="8430"/>
                        <a14:foregroundMark x1="35153" y1="8430" x2="48472" y2="2035"/>
                        <a14:foregroundMark x1="53084" y1="6129" x2="53554" y2="6546"/>
                        <a14:foregroundMark x1="48472" y1="2035" x2="50325" y2="3680"/>
                        <a14:foregroundMark x1="57526" y1="10872" x2="51528" y2="47093"/>
                        <a14:foregroundMark x1="36026" y1="16860" x2="41266" y2="2616"/>
                        <a14:foregroundMark x1="41266" y1="2616" x2="49241" y2="5947"/>
                        <a14:foregroundMark x1="19869" y1="22965" x2="28821" y2="22965"/>
                        <a14:foregroundMark x1="21397" y1="16279" x2="21397" y2="16279"/>
                        <a14:foregroundMark x1="21397" y1="16279" x2="31878" y2="22093"/>
                        <a14:foregroundMark x1="31878" y1="22093" x2="31878" y2="22384"/>
                        <a14:foregroundMark x1="19869" y1="16860" x2="20087" y2="19477"/>
                        <a14:foregroundMark x1="8734" y1="59884" x2="10044" y2="40988"/>
                        <a14:foregroundMark x1="10044" y1="40988" x2="14629" y2="34302"/>
                        <a14:foregroundMark x1="8515" y1="63081" x2="13974" y2="78488"/>
                        <a14:foregroundMark x1="13974" y1="78488" x2="27948" y2="94767"/>
                        <a14:foregroundMark x1="43990" y1="97372" x2="44644" y2="97478"/>
                        <a14:foregroundMark x1="27948" y1="94767" x2="35560" y2="96003"/>
                        <a14:foregroundMark x1="56975" y1="95806" x2="70087" y2="93605"/>
                        <a14:foregroundMark x1="70087" y1="93605" x2="77729" y2="76744"/>
                        <a14:foregroundMark x1="77729" y1="76744" x2="77729" y2="76744"/>
                        <a14:foregroundMark x1="56550" y1="42151" x2="63755" y2="29360"/>
                        <a14:foregroundMark x1="63755" y1="29360" x2="75109" y2="38663"/>
                        <a14:foregroundMark x1="75109" y1="38663" x2="78821" y2="51744"/>
                        <a14:foregroundMark x1="57424" y1="45640" x2="56550" y2="43895"/>
                        <a14:foregroundMark x1="66376" y1="13372" x2="79694" y2="22384"/>
                        <a14:foregroundMark x1="79694" y1="22384" x2="87118" y2="44186"/>
                        <a14:foregroundMark x1="87118" y1="44186" x2="86026" y2="64826"/>
                        <a14:foregroundMark x1="86026" y1="64826" x2="81223" y2="79360"/>
                        <a14:foregroundMark x1="66877" y1="11772" x2="81441" y2="19186"/>
                        <a14:foregroundMark x1="81441" y1="19186" x2="87336" y2="56686"/>
                        <a14:foregroundMark x1="87336" y1="56686" x2="76419" y2="90116"/>
                        <a14:foregroundMark x1="73144" y1="94186" x2="62445" y2="90407"/>
                        <a14:foregroundMark x1="62445" y1="90407" x2="67467" y2="86919"/>
                        <a14:foregroundMark x1="27729" y1="89826" x2="27729" y2="89826"/>
                        <a14:foregroundMark x1="39520" y1="85756" x2="39520" y2="89244"/>
                        <a14:foregroundMark x1="46725" y1="85174" x2="46070" y2="87500"/>
                        <a14:foregroundMark x1="53493" y1="85465" x2="52402" y2="88953"/>
                        <a14:foregroundMark x1="31878" y1="86919" x2="28603" y2="90698"/>
                        <a14:foregroundMark x1="41062" y1="94783" x2="44978" y2="95058"/>
                        <a14:foregroundMark x1="7642" y1="61628" x2="13755" y2="32267"/>
                        <a14:foregroundMark x1="13755" y1="32267" x2="14629" y2="30814"/>
                        <a14:foregroundMark x1="17467" y1="22674" x2="29913" y2="22674"/>
                        <a14:foregroundMark x1="29913" y1="22674" x2="30786" y2="22965"/>
                        <a14:foregroundMark x1="53712" y1="3198" x2="54803" y2="10756"/>
                        <a14:backgroundMark x1="58515" y1="87500" x2="58515" y2="87500"/>
                        <a14:backgroundMark x1="43118" y1="98819" x2="43231" y2="98837"/>
                        <a14:backgroundMark x1="37773" y1="97965" x2="39140" y2="98183"/>
                        <a14:backgroundMark x1="46070" y1="97965" x2="55459" y2="98837"/>
                        <a14:backgroundMark x1="35153" y1="96802" x2="39738" y2="97384"/>
                        <a14:backgroundMark x1="44541" y1="97674" x2="47817" y2="98256"/>
                        <a14:backgroundMark x1="36026" y1="1744" x2="39083" y2="872"/>
                        <a14:backgroundMark x1="51528" y1="1163" x2="55459" y2="1163"/>
                        <a14:backgroundMark x1="59541" y1="4284" x2="66812" y2="8721"/>
                        <a14:backgroundMark x1="56332" y1="2326" x2="56574" y2="2473"/>
                        <a14:backgroundMark x1="66812" y1="8721" x2="70524" y2="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56"/>
            <a:ext cx="3594087" cy="2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2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nt to start therapy? Here's how to find a therapist that's a good fit for  you : Shots - Health News : NPR">
            <a:extLst>
              <a:ext uri="{FF2B5EF4-FFF2-40B4-BE49-F238E27FC236}">
                <a16:creationId xmlns:a16="http://schemas.microsoft.com/office/drawing/2014/main" id="{78747362-5267-2851-8851-DFFD0AFE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5" b="97384" l="7642" r="89738">
                        <a14:foregroundMark x1="24236" y1="86919" x2="24236" y2="86919"/>
                        <a14:foregroundMark x1="24672" y1="95058" x2="24672" y2="95058"/>
                        <a14:foregroundMark x1="35153" y1="90116" x2="35153" y2="90116"/>
                        <a14:foregroundMark x1="36900" y1="92151" x2="36900" y2="92151"/>
                        <a14:foregroundMark x1="49782" y1="87791" x2="49782" y2="87791"/>
                        <a14:foregroundMark x1="55240" y1="81105" x2="55240" y2="81105"/>
                        <a14:foregroundMark x1="71616" y1="87209" x2="71616" y2="87209"/>
                        <a14:foregroundMark x1="64847" y1="95349" x2="64847" y2="95349"/>
                        <a14:foregroundMark x1="74891" y1="95058" x2="74891" y2="95058"/>
                        <a14:foregroundMark x1="44978" y1="95930" x2="44978" y2="95930"/>
                        <a14:foregroundMark x1="25764" y1="27907" x2="25764" y2="27907"/>
                        <a14:foregroundMark x1="16376" y1="44477" x2="16376" y2="44477"/>
                        <a14:foregroundMark x1="22271" y1="21512" x2="22271" y2="21512"/>
                        <a14:foregroundMark x1="39956" y1="9012" x2="41266" y2="12791"/>
                        <a14:foregroundMark x1="49127" y1="17733" x2="49127" y2="17733"/>
                        <a14:foregroundMark x1="74236" y1="15116" x2="81878" y2="31686"/>
                        <a14:foregroundMark x1="81878" y1="31686" x2="84934" y2="57849"/>
                        <a14:foregroundMark x1="84934" y1="57849" x2="82314" y2="77616"/>
                        <a14:foregroundMark x1="82314" y1="77616" x2="75983" y2="89826"/>
                        <a14:foregroundMark x1="58952" y1="93023" x2="62882" y2="89826"/>
                        <a14:foregroundMark x1="20961" y1="85756" x2="9389" y2="60465"/>
                        <a14:foregroundMark x1="9389" y1="60465" x2="15066" y2="36337"/>
                        <a14:foregroundMark x1="15066" y1="36337" x2="31441" y2="30523"/>
                        <a14:foregroundMark x1="31441" y1="30523" x2="42795" y2="31686"/>
                        <a14:foregroundMark x1="42795" y1="31686" x2="40611" y2="12500"/>
                        <a14:foregroundMark x1="40611" y1="12500" x2="55541" y2="9660"/>
                        <a14:foregroundMark x1="65287" y1="14636" x2="68996" y2="17151"/>
                        <a14:foregroundMark x1="63650" y1="13525" x2="65081" y2="14495"/>
                        <a14:foregroundMark x1="68996" y1="17151" x2="82533" y2="40988"/>
                        <a14:foregroundMark x1="82533" y1="40988" x2="84061" y2="46802"/>
                        <a14:foregroundMark x1="8952" y1="57849" x2="11354" y2="37209"/>
                        <a14:foregroundMark x1="11354" y1="37209" x2="20524" y2="22674"/>
                        <a14:foregroundMark x1="20524" y1="22674" x2="38646" y2="26453"/>
                        <a14:foregroundMark x1="38646" y1="26453" x2="48472" y2="43605"/>
                        <a14:foregroundMark x1="48472" y1="43605" x2="48690" y2="44186"/>
                        <a14:foregroundMark x1="21616" y1="52035" x2="23581" y2="37209"/>
                        <a14:foregroundMark x1="23581" y1="37209" x2="15284" y2="52035"/>
                        <a14:foregroundMark x1="15284" y1="52035" x2="15284" y2="52035"/>
                        <a14:foregroundMark x1="9389" y1="54360" x2="11572" y2="36919"/>
                        <a14:foregroundMark x1="11572" y1="36919" x2="18122" y2="23837"/>
                        <a14:foregroundMark x1="18122" y1="23837" x2="29476" y2="22674"/>
                        <a14:foregroundMark x1="29476" y1="22674" x2="36463" y2="29070"/>
                        <a14:foregroundMark x1="40175" y1="21802" x2="35153" y2="8430"/>
                        <a14:foregroundMark x1="35153" y1="8430" x2="48472" y2="2035"/>
                        <a14:foregroundMark x1="53084" y1="6129" x2="53554" y2="6546"/>
                        <a14:foregroundMark x1="48472" y1="2035" x2="50325" y2="3680"/>
                        <a14:foregroundMark x1="57526" y1="10872" x2="51528" y2="47093"/>
                        <a14:foregroundMark x1="36026" y1="16860" x2="41266" y2="2616"/>
                        <a14:foregroundMark x1="41266" y1="2616" x2="49241" y2="5947"/>
                        <a14:foregroundMark x1="19869" y1="22965" x2="28821" y2="22965"/>
                        <a14:foregroundMark x1="21397" y1="16279" x2="21397" y2="16279"/>
                        <a14:foregroundMark x1="21397" y1="16279" x2="31878" y2="22093"/>
                        <a14:foregroundMark x1="31878" y1="22093" x2="31878" y2="22384"/>
                        <a14:foregroundMark x1="19869" y1="16860" x2="20087" y2="19477"/>
                        <a14:foregroundMark x1="8734" y1="59884" x2="10044" y2="40988"/>
                        <a14:foregroundMark x1="10044" y1="40988" x2="14629" y2="34302"/>
                        <a14:foregroundMark x1="8515" y1="63081" x2="13974" y2="78488"/>
                        <a14:foregroundMark x1="13974" y1="78488" x2="27948" y2="94767"/>
                        <a14:foregroundMark x1="43990" y1="97372" x2="44644" y2="97478"/>
                        <a14:foregroundMark x1="27948" y1="94767" x2="35560" y2="96003"/>
                        <a14:foregroundMark x1="56975" y1="95806" x2="70087" y2="93605"/>
                        <a14:foregroundMark x1="70087" y1="93605" x2="77729" y2="76744"/>
                        <a14:foregroundMark x1="77729" y1="76744" x2="77729" y2="76744"/>
                        <a14:foregroundMark x1="56550" y1="42151" x2="63755" y2="29360"/>
                        <a14:foregroundMark x1="63755" y1="29360" x2="75109" y2="38663"/>
                        <a14:foregroundMark x1="75109" y1="38663" x2="78821" y2="51744"/>
                        <a14:foregroundMark x1="57424" y1="45640" x2="56550" y2="43895"/>
                        <a14:foregroundMark x1="66376" y1="13372" x2="79694" y2="22384"/>
                        <a14:foregroundMark x1="79694" y1="22384" x2="87118" y2="44186"/>
                        <a14:foregroundMark x1="87118" y1="44186" x2="86026" y2="64826"/>
                        <a14:foregroundMark x1="86026" y1="64826" x2="81223" y2="79360"/>
                        <a14:foregroundMark x1="66877" y1="11772" x2="81441" y2="19186"/>
                        <a14:foregroundMark x1="81441" y1="19186" x2="87336" y2="56686"/>
                        <a14:foregroundMark x1="87336" y1="56686" x2="76419" y2="90116"/>
                        <a14:foregroundMark x1="73144" y1="94186" x2="62445" y2="90407"/>
                        <a14:foregroundMark x1="62445" y1="90407" x2="67467" y2="86919"/>
                        <a14:foregroundMark x1="27729" y1="89826" x2="27729" y2="89826"/>
                        <a14:foregroundMark x1="39520" y1="85756" x2="39520" y2="89244"/>
                        <a14:foregroundMark x1="46725" y1="85174" x2="46070" y2="87500"/>
                        <a14:foregroundMark x1="53493" y1="85465" x2="52402" y2="88953"/>
                        <a14:foregroundMark x1="31878" y1="86919" x2="28603" y2="90698"/>
                        <a14:foregroundMark x1="41062" y1="94783" x2="44978" y2="95058"/>
                        <a14:foregroundMark x1="7642" y1="61628" x2="13755" y2="32267"/>
                        <a14:foregroundMark x1="13755" y1="32267" x2="14629" y2="30814"/>
                        <a14:foregroundMark x1="17467" y1="22674" x2="29913" y2="22674"/>
                        <a14:foregroundMark x1="29913" y1="22674" x2="30786" y2="22965"/>
                        <a14:foregroundMark x1="53712" y1="3198" x2="54803" y2="10756"/>
                        <a14:backgroundMark x1="58515" y1="87500" x2="58515" y2="87500"/>
                        <a14:backgroundMark x1="43118" y1="98819" x2="43231" y2="98837"/>
                        <a14:backgroundMark x1="37773" y1="97965" x2="39140" y2="98183"/>
                        <a14:backgroundMark x1="46070" y1="97965" x2="55459" y2="98837"/>
                        <a14:backgroundMark x1="35153" y1="96802" x2="39738" y2="97384"/>
                        <a14:backgroundMark x1="44541" y1="97674" x2="47817" y2="98256"/>
                        <a14:backgroundMark x1="36026" y1="1744" x2="39083" y2="872"/>
                        <a14:backgroundMark x1="51528" y1="1163" x2="55459" y2="1163"/>
                        <a14:backgroundMark x1="59541" y1="4284" x2="66812" y2="8721"/>
                        <a14:backgroundMark x1="56332" y1="2326" x2="56574" y2="2473"/>
                        <a14:backgroundMark x1="66812" y1="8721" x2="70524" y2="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7" y="188459"/>
            <a:ext cx="3594087" cy="2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2C9A0-D898-D380-A385-872301789667}"/>
              </a:ext>
            </a:extLst>
          </p:cNvPr>
          <p:cNvSpPr txBox="1"/>
          <p:nvPr/>
        </p:nvSpPr>
        <p:spPr>
          <a:xfrm>
            <a:off x="2894276" y="3748138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41BBC-E6FD-30A1-AB02-4D3EF699F66F}"/>
              </a:ext>
            </a:extLst>
          </p:cNvPr>
          <p:cNvSpPr txBox="1"/>
          <p:nvPr/>
        </p:nvSpPr>
        <p:spPr>
          <a:xfrm>
            <a:off x="262394" y="3044051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E2CE3-98ED-2DC2-7BCD-AD089D88B456}"/>
              </a:ext>
            </a:extLst>
          </p:cNvPr>
          <p:cNvSpPr txBox="1"/>
          <p:nvPr/>
        </p:nvSpPr>
        <p:spPr>
          <a:xfrm>
            <a:off x="5526157" y="4452225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71E69-9A60-1471-5C30-672F88871F51}"/>
              </a:ext>
            </a:extLst>
          </p:cNvPr>
          <p:cNvSpPr txBox="1"/>
          <p:nvPr/>
        </p:nvSpPr>
        <p:spPr>
          <a:xfrm>
            <a:off x="322027" y="733642"/>
            <a:ext cx="5068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herkennen jullie zelf aan deze aspecten van de theorie?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herkennen jullie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is dit anders met mogelijk andere populaties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min 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Groepjes van 3-4</a:t>
            </a:r>
          </a:p>
        </p:txBody>
      </p:sp>
    </p:spTree>
    <p:extLst>
      <p:ext uri="{BB962C8B-B14F-4D97-AF65-F5344CB8AC3E}">
        <p14:creationId xmlns:p14="http://schemas.microsoft.com/office/powerpoint/2010/main" val="258992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1"/>
          <p:cNvSpPr txBox="1">
            <a:spLocks noGrp="1"/>
          </p:cNvSpPr>
          <p:nvPr>
            <p:ph type="subTitle" idx="1"/>
          </p:nvPr>
        </p:nvSpPr>
        <p:spPr>
          <a:xfrm>
            <a:off x="671449" y="2555700"/>
            <a:ext cx="3723817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PhD student / onderzoeker / docent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i="1" dirty="0"/>
              <a:t>KU Leuven (België) / UvA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Autobiografisch geheugen en trauma</a:t>
            </a:r>
          </a:p>
        </p:txBody>
      </p:sp>
      <p:sp>
        <p:nvSpPr>
          <p:cNvPr id="2172" name="Google Shape;2172;p41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1"/>
          <p:cNvSpPr txBox="1">
            <a:spLocks noGrp="1"/>
          </p:cNvSpPr>
          <p:nvPr>
            <p:ph type="ctrTitle"/>
          </p:nvPr>
        </p:nvSpPr>
        <p:spPr>
          <a:xfrm>
            <a:off x="671449" y="1875052"/>
            <a:ext cx="3566699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Mirjam Vermeulen</a:t>
            </a:r>
            <a:endParaRPr dirty="0"/>
          </a:p>
        </p:txBody>
      </p:sp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E504FA8-BAE2-F89A-C2B8-C51E12686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59" y="-461407"/>
            <a:ext cx="3002292" cy="4003056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8568A-F380-28E0-438F-C26D761EEE5F}"/>
              </a:ext>
            </a:extLst>
          </p:cNvPr>
          <p:cNvSpPr txBox="1"/>
          <p:nvPr/>
        </p:nvSpPr>
        <p:spPr>
          <a:xfrm>
            <a:off x="7238360" y="4794837"/>
            <a:ext cx="218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m.vermeulen2@uva.nl</a:t>
            </a:r>
          </a:p>
        </p:txBody>
      </p:sp>
    </p:spTree>
    <p:extLst>
      <p:ext uri="{BB962C8B-B14F-4D97-AF65-F5344CB8AC3E}">
        <p14:creationId xmlns:p14="http://schemas.microsoft.com/office/powerpoint/2010/main" val="112240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nt to start therapy? Here's how to find a therapist that's a good fit for  you : Shots - Health News : NPR">
            <a:extLst>
              <a:ext uri="{FF2B5EF4-FFF2-40B4-BE49-F238E27FC236}">
                <a16:creationId xmlns:a16="http://schemas.microsoft.com/office/drawing/2014/main" id="{78747362-5267-2851-8851-DFFD0AFE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5" b="97384" l="7642" r="89738">
                        <a14:foregroundMark x1="24236" y1="86919" x2="24236" y2="86919"/>
                        <a14:foregroundMark x1="24672" y1="95058" x2="24672" y2="95058"/>
                        <a14:foregroundMark x1="35153" y1="90116" x2="35153" y2="90116"/>
                        <a14:foregroundMark x1="36900" y1="92151" x2="36900" y2="92151"/>
                        <a14:foregroundMark x1="49782" y1="87791" x2="49782" y2="87791"/>
                        <a14:foregroundMark x1="55240" y1="81105" x2="55240" y2="81105"/>
                        <a14:foregroundMark x1="71616" y1="87209" x2="71616" y2="87209"/>
                        <a14:foregroundMark x1="64847" y1="95349" x2="64847" y2="95349"/>
                        <a14:foregroundMark x1="74891" y1="95058" x2="74891" y2="95058"/>
                        <a14:foregroundMark x1="44978" y1="95930" x2="44978" y2="95930"/>
                        <a14:foregroundMark x1="25764" y1="27907" x2="25764" y2="27907"/>
                        <a14:foregroundMark x1="16376" y1="44477" x2="16376" y2="44477"/>
                        <a14:foregroundMark x1="22271" y1="21512" x2="22271" y2="21512"/>
                        <a14:foregroundMark x1="39956" y1="9012" x2="41266" y2="12791"/>
                        <a14:foregroundMark x1="49127" y1="17733" x2="49127" y2="17733"/>
                        <a14:foregroundMark x1="74236" y1="15116" x2="81878" y2="31686"/>
                        <a14:foregroundMark x1="81878" y1="31686" x2="84934" y2="57849"/>
                        <a14:foregroundMark x1="84934" y1="57849" x2="82314" y2="77616"/>
                        <a14:foregroundMark x1="82314" y1="77616" x2="75983" y2="89826"/>
                        <a14:foregroundMark x1="58952" y1="93023" x2="62882" y2="89826"/>
                        <a14:foregroundMark x1="20961" y1="85756" x2="9389" y2="60465"/>
                        <a14:foregroundMark x1="9389" y1="60465" x2="15066" y2="36337"/>
                        <a14:foregroundMark x1="15066" y1="36337" x2="31441" y2="30523"/>
                        <a14:foregroundMark x1="31441" y1="30523" x2="42795" y2="31686"/>
                        <a14:foregroundMark x1="42795" y1="31686" x2="40611" y2="12500"/>
                        <a14:foregroundMark x1="40611" y1="12500" x2="55541" y2="9660"/>
                        <a14:foregroundMark x1="65287" y1="14636" x2="68996" y2="17151"/>
                        <a14:foregroundMark x1="63650" y1="13525" x2="65081" y2="14495"/>
                        <a14:foregroundMark x1="68996" y1="17151" x2="82533" y2="40988"/>
                        <a14:foregroundMark x1="82533" y1="40988" x2="84061" y2="46802"/>
                        <a14:foregroundMark x1="8952" y1="57849" x2="11354" y2="37209"/>
                        <a14:foregroundMark x1="11354" y1="37209" x2="20524" y2="22674"/>
                        <a14:foregroundMark x1="20524" y1="22674" x2="38646" y2="26453"/>
                        <a14:foregroundMark x1="38646" y1="26453" x2="48472" y2="43605"/>
                        <a14:foregroundMark x1="48472" y1="43605" x2="48690" y2="44186"/>
                        <a14:foregroundMark x1="21616" y1="52035" x2="23581" y2="37209"/>
                        <a14:foregroundMark x1="23581" y1="37209" x2="15284" y2="52035"/>
                        <a14:foregroundMark x1="15284" y1="52035" x2="15284" y2="52035"/>
                        <a14:foregroundMark x1="9389" y1="54360" x2="11572" y2="36919"/>
                        <a14:foregroundMark x1="11572" y1="36919" x2="18122" y2="23837"/>
                        <a14:foregroundMark x1="18122" y1="23837" x2="29476" y2="22674"/>
                        <a14:foregroundMark x1="29476" y1="22674" x2="36463" y2="29070"/>
                        <a14:foregroundMark x1="40175" y1="21802" x2="35153" y2="8430"/>
                        <a14:foregroundMark x1="35153" y1="8430" x2="48472" y2="2035"/>
                        <a14:foregroundMark x1="53084" y1="6129" x2="53554" y2="6546"/>
                        <a14:foregroundMark x1="48472" y1="2035" x2="50325" y2="3680"/>
                        <a14:foregroundMark x1="57526" y1="10872" x2="51528" y2="47093"/>
                        <a14:foregroundMark x1="36026" y1="16860" x2="41266" y2="2616"/>
                        <a14:foregroundMark x1="41266" y1="2616" x2="49241" y2="5947"/>
                        <a14:foregroundMark x1="19869" y1="22965" x2="28821" y2="22965"/>
                        <a14:foregroundMark x1="21397" y1="16279" x2="21397" y2="16279"/>
                        <a14:foregroundMark x1="21397" y1="16279" x2="31878" y2="22093"/>
                        <a14:foregroundMark x1="31878" y1="22093" x2="31878" y2="22384"/>
                        <a14:foregroundMark x1="19869" y1="16860" x2="20087" y2="19477"/>
                        <a14:foregroundMark x1="8734" y1="59884" x2="10044" y2="40988"/>
                        <a14:foregroundMark x1="10044" y1="40988" x2="14629" y2="34302"/>
                        <a14:foregroundMark x1="8515" y1="63081" x2="13974" y2="78488"/>
                        <a14:foregroundMark x1="13974" y1="78488" x2="27948" y2="94767"/>
                        <a14:foregroundMark x1="43990" y1="97372" x2="44644" y2="97478"/>
                        <a14:foregroundMark x1="27948" y1="94767" x2="35560" y2="96003"/>
                        <a14:foregroundMark x1="56975" y1="95806" x2="70087" y2="93605"/>
                        <a14:foregroundMark x1="70087" y1="93605" x2="77729" y2="76744"/>
                        <a14:foregroundMark x1="77729" y1="76744" x2="77729" y2="76744"/>
                        <a14:foregroundMark x1="56550" y1="42151" x2="63755" y2="29360"/>
                        <a14:foregroundMark x1="63755" y1="29360" x2="75109" y2="38663"/>
                        <a14:foregroundMark x1="75109" y1="38663" x2="78821" y2="51744"/>
                        <a14:foregroundMark x1="57424" y1="45640" x2="56550" y2="43895"/>
                        <a14:foregroundMark x1="66376" y1="13372" x2="79694" y2="22384"/>
                        <a14:foregroundMark x1="79694" y1="22384" x2="87118" y2="44186"/>
                        <a14:foregroundMark x1="87118" y1="44186" x2="86026" y2="64826"/>
                        <a14:foregroundMark x1="86026" y1="64826" x2="81223" y2="79360"/>
                        <a14:foregroundMark x1="66877" y1="11772" x2="81441" y2="19186"/>
                        <a14:foregroundMark x1="81441" y1="19186" x2="87336" y2="56686"/>
                        <a14:foregroundMark x1="87336" y1="56686" x2="76419" y2="90116"/>
                        <a14:foregroundMark x1="73144" y1="94186" x2="62445" y2="90407"/>
                        <a14:foregroundMark x1="62445" y1="90407" x2="67467" y2="86919"/>
                        <a14:foregroundMark x1="27729" y1="89826" x2="27729" y2="89826"/>
                        <a14:foregroundMark x1="39520" y1="85756" x2="39520" y2="89244"/>
                        <a14:foregroundMark x1="46725" y1="85174" x2="46070" y2="87500"/>
                        <a14:foregroundMark x1="53493" y1="85465" x2="52402" y2="88953"/>
                        <a14:foregroundMark x1="31878" y1="86919" x2="28603" y2="90698"/>
                        <a14:foregroundMark x1="41062" y1="94783" x2="44978" y2="95058"/>
                        <a14:foregroundMark x1="7642" y1="61628" x2="13755" y2="32267"/>
                        <a14:foregroundMark x1="13755" y1="32267" x2="14629" y2="30814"/>
                        <a14:foregroundMark x1="17467" y1="22674" x2="29913" y2="22674"/>
                        <a14:foregroundMark x1="29913" y1="22674" x2="30786" y2="22965"/>
                        <a14:foregroundMark x1="53712" y1="3198" x2="54803" y2="10756"/>
                        <a14:backgroundMark x1="58515" y1="87500" x2="58515" y2="87500"/>
                        <a14:backgroundMark x1="43118" y1="98819" x2="43231" y2="98837"/>
                        <a14:backgroundMark x1="37773" y1="97965" x2="39140" y2="98183"/>
                        <a14:backgroundMark x1="46070" y1="97965" x2="55459" y2="98837"/>
                        <a14:backgroundMark x1="35153" y1="96802" x2="39738" y2="97384"/>
                        <a14:backgroundMark x1="44541" y1="97674" x2="47817" y2="98256"/>
                        <a14:backgroundMark x1="36026" y1="1744" x2="39083" y2="872"/>
                        <a14:backgroundMark x1="51528" y1="1163" x2="55459" y2="1163"/>
                        <a14:backgroundMark x1="59541" y1="4284" x2="66812" y2="8721"/>
                        <a14:backgroundMark x1="56332" y1="2326" x2="56574" y2="2473"/>
                        <a14:backgroundMark x1="66812" y1="8721" x2="70524" y2="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7" y="188459"/>
            <a:ext cx="3594087" cy="2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2C9A0-D898-D380-A385-872301789667}"/>
              </a:ext>
            </a:extLst>
          </p:cNvPr>
          <p:cNvSpPr txBox="1"/>
          <p:nvPr/>
        </p:nvSpPr>
        <p:spPr>
          <a:xfrm>
            <a:off x="2894276" y="3748138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41BBC-E6FD-30A1-AB02-4D3EF699F66F}"/>
              </a:ext>
            </a:extLst>
          </p:cNvPr>
          <p:cNvSpPr txBox="1"/>
          <p:nvPr/>
        </p:nvSpPr>
        <p:spPr>
          <a:xfrm>
            <a:off x="262394" y="3044051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E2CE3-98ED-2DC2-7BCD-AD089D88B456}"/>
              </a:ext>
            </a:extLst>
          </p:cNvPr>
          <p:cNvSpPr txBox="1"/>
          <p:nvPr/>
        </p:nvSpPr>
        <p:spPr>
          <a:xfrm>
            <a:off x="5526157" y="4452225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71E69-9A60-1471-5C30-672F88871F51}"/>
              </a:ext>
            </a:extLst>
          </p:cNvPr>
          <p:cNvSpPr txBox="1"/>
          <p:nvPr/>
        </p:nvSpPr>
        <p:spPr>
          <a:xfrm>
            <a:off x="262394" y="1747494"/>
            <a:ext cx="5068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herkennen jullie zelf aan deze aspecten van de theorie?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herkennen jullie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is dit anders met mogelijk andere populaties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1F675-E70B-4A6A-F560-273BC29D1623}"/>
              </a:ext>
            </a:extLst>
          </p:cNvPr>
          <p:cNvSpPr txBox="1"/>
          <p:nvPr/>
        </p:nvSpPr>
        <p:spPr>
          <a:xfrm>
            <a:off x="262394" y="348024"/>
            <a:ext cx="5068957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Plenaire bespreking</a:t>
            </a:r>
          </a:p>
        </p:txBody>
      </p:sp>
    </p:spTree>
    <p:extLst>
      <p:ext uri="{BB962C8B-B14F-4D97-AF65-F5344CB8AC3E}">
        <p14:creationId xmlns:p14="http://schemas.microsoft.com/office/powerpoint/2010/main" val="2885223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43"/>
          <p:cNvSpPr txBox="1">
            <a:spLocks noGrp="1"/>
          </p:cNvSpPr>
          <p:nvPr>
            <p:ph type="title" idx="2"/>
          </p:nvPr>
        </p:nvSpPr>
        <p:spPr>
          <a:xfrm>
            <a:off x="2646000" y="1012100"/>
            <a:ext cx="38520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C60F8-AFE6-1101-3F52-3F3C9F914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215" y="2592401"/>
            <a:ext cx="4971569" cy="792900"/>
          </a:xfrm>
        </p:spPr>
        <p:txBody>
          <a:bodyPr/>
          <a:lstStyle/>
          <a:p>
            <a:r>
              <a:rPr lang="nl-NL" dirty="0"/>
              <a:t>Wat kunnen we ermee?</a:t>
            </a:r>
          </a:p>
        </p:txBody>
      </p:sp>
    </p:spTree>
    <p:extLst>
      <p:ext uri="{BB962C8B-B14F-4D97-AF65-F5344CB8AC3E}">
        <p14:creationId xmlns:p14="http://schemas.microsoft.com/office/powerpoint/2010/main" val="3987027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53" y="1943172"/>
            <a:ext cx="1443038" cy="1700213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5185469" y="1965039"/>
            <a:ext cx="2592288" cy="1530317"/>
            <a:chOff x="5389959" y="1485924"/>
            <a:chExt cx="3456384" cy="2040422"/>
          </a:xfrm>
        </p:grpSpPr>
        <p:sp>
          <p:nvSpPr>
            <p:cNvPr id="7" name="Cloud 7"/>
            <p:cNvSpPr/>
            <p:nvPr/>
          </p:nvSpPr>
          <p:spPr>
            <a:xfrm>
              <a:off x="5389959" y="1485924"/>
              <a:ext cx="3456384" cy="2040422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100" dirty="0">
                <a:solidFill>
                  <a:srgbClr val="1D8DB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1901297"/>
              <a:ext cx="1224136" cy="1306431"/>
            </a:xfrm>
            <a:prstGeom prst="rect">
              <a:avLst/>
            </a:prstGeom>
          </p:spPr>
        </p:pic>
      </p:grpSp>
      <p:cxnSp>
        <p:nvCxnSpPr>
          <p:cNvPr id="15" name="Rechte verbindingslijn met pijl 14"/>
          <p:cNvCxnSpPr/>
          <p:nvPr/>
        </p:nvCxnSpPr>
        <p:spPr>
          <a:xfrm>
            <a:off x="3076762" y="1335116"/>
            <a:ext cx="171336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3076762" y="2361230"/>
            <a:ext cx="1713364" cy="270031"/>
            <a:chOff x="2578349" y="2996952"/>
            <a:chExt cx="2284485" cy="360041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2578349" y="2996952"/>
              <a:ext cx="2284485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 flipH="1" flipV="1">
              <a:off x="2578349" y="3356992"/>
              <a:ext cx="2119190" cy="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/>
          <p:cNvGrpSpPr/>
          <p:nvPr/>
        </p:nvGrpSpPr>
        <p:grpSpPr>
          <a:xfrm>
            <a:off x="3037303" y="3495357"/>
            <a:ext cx="1731773" cy="964127"/>
            <a:chOff x="2525737" y="3933056"/>
            <a:chExt cx="2309030" cy="1285503"/>
          </a:xfrm>
        </p:grpSpPr>
        <p:sp>
          <p:nvSpPr>
            <p:cNvPr id="23" name="Rechthoek 22"/>
            <p:cNvSpPr/>
            <p:nvPr/>
          </p:nvSpPr>
          <p:spPr>
            <a:xfrm>
              <a:off x="3075857" y="4581128"/>
              <a:ext cx="1208111" cy="637431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5" name="Rechte verbindingslijn 24"/>
            <p:cNvCxnSpPr/>
            <p:nvPr/>
          </p:nvCxnSpPr>
          <p:spPr>
            <a:xfrm>
              <a:off x="2578349" y="3933056"/>
              <a:ext cx="2209675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>
              <a:stCxn id="23" idx="3"/>
            </p:cNvCxnSpPr>
            <p:nvPr/>
          </p:nvCxnSpPr>
          <p:spPr>
            <a:xfrm flipV="1">
              <a:off x="4283967" y="4130427"/>
              <a:ext cx="550800" cy="7560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endCxn id="23" idx="1"/>
            </p:cNvCxnSpPr>
            <p:nvPr/>
          </p:nvCxnSpPr>
          <p:spPr>
            <a:xfrm>
              <a:off x="2525737" y="4142802"/>
              <a:ext cx="550120" cy="75704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4540FB-B48F-ED95-7E6F-BCB53D0D586D}"/>
              </a:ext>
            </a:extLst>
          </p:cNvPr>
          <p:cNvSpPr txBox="1"/>
          <p:nvPr/>
        </p:nvSpPr>
        <p:spPr>
          <a:xfrm>
            <a:off x="423759" y="144485"/>
            <a:ext cx="8289935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Event </a:t>
            </a:r>
            <a:r>
              <a:rPr lang="nl-NL" sz="2400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– Wat kunnen we ermee?</a:t>
            </a:r>
          </a:p>
        </p:txBody>
      </p:sp>
    </p:spTree>
    <p:extLst>
      <p:ext uri="{BB962C8B-B14F-4D97-AF65-F5344CB8AC3E}">
        <p14:creationId xmlns:p14="http://schemas.microsoft.com/office/powerpoint/2010/main" val="19111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53" y="1397608"/>
            <a:ext cx="1443038" cy="1700213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5185469" y="1419475"/>
            <a:ext cx="2592288" cy="1530317"/>
            <a:chOff x="5389959" y="1485924"/>
            <a:chExt cx="3456384" cy="2040422"/>
          </a:xfrm>
        </p:grpSpPr>
        <p:sp>
          <p:nvSpPr>
            <p:cNvPr id="7" name="Cloud 7"/>
            <p:cNvSpPr/>
            <p:nvPr/>
          </p:nvSpPr>
          <p:spPr>
            <a:xfrm>
              <a:off x="5389959" y="1485924"/>
              <a:ext cx="3456384" cy="2040422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100" dirty="0">
                <a:solidFill>
                  <a:srgbClr val="1D8DB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1901297"/>
              <a:ext cx="1224136" cy="1306431"/>
            </a:xfrm>
            <a:prstGeom prst="rect">
              <a:avLst/>
            </a:prstGeom>
          </p:spPr>
        </p:pic>
      </p:grpSp>
      <p:cxnSp>
        <p:nvCxnSpPr>
          <p:cNvPr id="15" name="Rechte verbindingslijn met pijl 14"/>
          <p:cNvCxnSpPr/>
          <p:nvPr/>
        </p:nvCxnSpPr>
        <p:spPr>
          <a:xfrm>
            <a:off x="3076762" y="789552"/>
            <a:ext cx="171336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3076762" y="1815666"/>
            <a:ext cx="1713364" cy="270031"/>
            <a:chOff x="2578349" y="2996952"/>
            <a:chExt cx="2284485" cy="360041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2578349" y="2996952"/>
              <a:ext cx="2284485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 flipH="1" flipV="1">
              <a:off x="2578349" y="3356992"/>
              <a:ext cx="2119190" cy="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hoek 22"/>
          <p:cNvSpPr/>
          <p:nvPr/>
        </p:nvSpPr>
        <p:spPr>
          <a:xfrm>
            <a:off x="3449893" y="3435847"/>
            <a:ext cx="906083" cy="47807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3076762" y="2949792"/>
            <a:ext cx="165725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3" idx="3"/>
          </p:cNvCxnSpPr>
          <p:nvPr/>
        </p:nvCxnSpPr>
        <p:spPr>
          <a:xfrm flipV="1">
            <a:off x="4355975" y="3097820"/>
            <a:ext cx="413100" cy="567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endCxn id="23" idx="1"/>
          </p:cNvCxnSpPr>
          <p:nvPr/>
        </p:nvCxnSpPr>
        <p:spPr>
          <a:xfrm>
            <a:off x="3037303" y="3107101"/>
            <a:ext cx="412590" cy="56778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249492"/>
            <a:ext cx="714689" cy="6563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47" y="2071059"/>
            <a:ext cx="469862" cy="40525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3" y="1397608"/>
            <a:ext cx="260663" cy="23937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12" y="1480712"/>
            <a:ext cx="199085" cy="171710"/>
          </a:xfrm>
          <a:prstGeom prst="rect">
            <a:avLst/>
          </a:prstGeom>
        </p:spPr>
      </p:pic>
      <p:pic>
        <p:nvPicPr>
          <p:cNvPr id="4" name="Afbeelding 1">
            <a:extLst>
              <a:ext uri="{FF2B5EF4-FFF2-40B4-BE49-F238E27FC236}">
                <a16:creationId xmlns:a16="http://schemas.microsoft.com/office/drawing/2014/main" id="{73F0E952-76D3-BFC4-A707-3723DA03F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68" y="2724997"/>
            <a:ext cx="714689" cy="6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53" y="1397608"/>
            <a:ext cx="1443038" cy="1700213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5185469" y="1419475"/>
            <a:ext cx="2592288" cy="1530317"/>
            <a:chOff x="5389959" y="1485924"/>
            <a:chExt cx="3456384" cy="2040422"/>
          </a:xfrm>
        </p:grpSpPr>
        <p:sp>
          <p:nvSpPr>
            <p:cNvPr id="7" name="Cloud 7"/>
            <p:cNvSpPr/>
            <p:nvPr/>
          </p:nvSpPr>
          <p:spPr>
            <a:xfrm>
              <a:off x="5389959" y="1485924"/>
              <a:ext cx="3456384" cy="2040422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100" dirty="0">
                <a:solidFill>
                  <a:srgbClr val="1D8DB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208" y="1901297"/>
              <a:ext cx="1224136" cy="1306431"/>
            </a:xfrm>
            <a:prstGeom prst="rect">
              <a:avLst/>
            </a:prstGeom>
          </p:spPr>
        </p:pic>
      </p:grpSp>
      <p:cxnSp>
        <p:nvCxnSpPr>
          <p:cNvPr id="15" name="Rechte verbindingslijn met pijl 14"/>
          <p:cNvCxnSpPr/>
          <p:nvPr/>
        </p:nvCxnSpPr>
        <p:spPr>
          <a:xfrm>
            <a:off x="3076762" y="789552"/>
            <a:ext cx="171336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3076762" y="1815666"/>
            <a:ext cx="1713364" cy="270031"/>
            <a:chOff x="2578349" y="2996952"/>
            <a:chExt cx="2284485" cy="360041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2578349" y="2996952"/>
              <a:ext cx="2284485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 flipH="1" flipV="1">
              <a:off x="2578349" y="3356992"/>
              <a:ext cx="2119190" cy="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hoek 22"/>
          <p:cNvSpPr/>
          <p:nvPr/>
        </p:nvSpPr>
        <p:spPr>
          <a:xfrm>
            <a:off x="3449893" y="3435847"/>
            <a:ext cx="906083" cy="47807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3076762" y="2949792"/>
            <a:ext cx="165725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3" idx="3"/>
          </p:cNvCxnSpPr>
          <p:nvPr/>
        </p:nvCxnSpPr>
        <p:spPr>
          <a:xfrm flipV="1">
            <a:off x="4355975" y="3097820"/>
            <a:ext cx="413100" cy="567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endCxn id="23" idx="1"/>
          </p:cNvCxnSpPr>
          <p:nvPr/>
        </p:nvCxnSpPr>
        <p:spPr>
          <a:xfrm>
            <a:off x="3037303" y="3107101"/>
            <a:ext cx="412590" cy="56778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249492"/>
            <a:ext cx="714689" cy="6563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47" y="2071059"/>
            <a:ext cx="469862" cy="40525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63" y="1397608"/>
            <a:ext cx="260663" cy="23937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12" y="1480712"/>
            <a:ext cx="199085" cy="171710"/>
          </a:xfrm>
          <a:prstGeom prst="rect">
            <a:avLst/>
          </a:prstGeom>
        </p:spPr>
      </p:pic>
      <p:pic>
        <p:nvPicPr>
          <p:cNvPr id="4" name="Afbeelding 1">
            <a:extLst>
              <a:ext uri="{FF2B5EF4-FFF2-40B4-BE49-F238E27FC236}">
                <a16:creationId xmlns:a16="http://schemas.microsoft.com/office/drawing/2014/main" id="{73F0E952-76D3-BFC4-A707-3723DA03F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68" y="2724997"/>
            <a:ext cx="714689" cy="656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B0562-CCD9-DF14-C99D-3DFCF67AC820}"/>
              </a:ext>
            </a:extLst>
          </p:cNvPr>
          <p:cNvSpPr txBox="1"/>
          <p:nvPr/>
        </p:nvSpPr>
        <p:spPr>
          <a:xfrm>
            <a:off x="4077125" y="4067888"/>
            <a:ext cx="4901184" cy="9016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“Bewegen samen gedurende behandeling”</a:t>
            </a:r>
          </a:p>
        </p:txBody>
      </p:sp>
    </p:spTree>
    <p:extLst>
      <p:ext uri="{BB962C8B-B14F-4D97-AF65-F5344CB8AC3E}">
        <p14:creationId xmlns:p14="http://schemas.microsoft.com/office/powerpoint/2010/main" val="108118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pic>
        <p:nvPicPr>
          <p:cNvPr id="3074" name="Picture 2" descr="Modern Army Men Toy, Swat Special Forces With Action Figure Play Set |  Fruugo NL">
            <a:extLst>
              <a:ext uri="{FF2B5EF4-FFF2-40B4-BE49-F238E27FC236}">
                <a16:creationId xmlns:a16="http://schemas.microsoft.com/office/drawing/2014/main" id="{5F6B84D8-950E-3AAC-4454-68C32012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800" y1="58500" x2="12800" y2="51900"/>
                        <a14:foregroundMark x1="28100" y1="69900" x2="31100" y2="71900"/>
                        <a14:foregroundMark x1="28600" y1="71000" x2="34600" y2="73400"/>
                        <a14:backgroundMark x1="39900" y1="16400" x2="51700" y2="21700"/>
                        <a14:backgroundMark x1="51700" y1="21700" x2="53100" y2="19800"/>
                        <a14:backgroundMark x1="39500" y1="20300" x2="52200" y2="23200"/>
                        <a14:backgroundMark x1="52200" y1="23200" x2="52500" y2="23700"/>
                        <a14:backgroundMark x1="38700" y1="14500" x2="39000" y2="22800"/>
                        <a14:backgroundMark x1="40000" y1="12700" x2="43600" y2="12800"/>
                        <a14:backgroundMark x1="37200" y1="45100" x2="37900" y2="15200"/>
                        <a14:backgroundMark x1="37900" y1="15200" x2="37000" y2="1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45" r="4320" b="6416"/>
          <a:stretch/>
        </p:blipFill>
        <p:spPr bwMode="auto">
          <a:xfrm>
            <a:off x="4572000" y="1123003"/>
            <a:ext cx="3202437" cy="20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06364-2A22-B0F2-F5A6-E6F0409EB998}"/>
              </a:ext>
            </a:extLst>
          </p:cNvPr>
          <p:cNvSpPr txBox="1"/>
          <p:nvPr/>
        </p:nvSpPr>
        <p:spPr>
          <a:xfrm>
            <a:off x="2894276" y="3589642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33C7-3D67-D30A-EEDC-07E263342ABF}"/>
              </a:ext>
            </a:extLst>
          </p:cNvPr>
          <p:cNvSpPr txBox="1"/>
          <p:nvPr/>
        </p:nvSpPr>
        <p:spPr>
          <a:xfrm>
            <a:off x="262394" y="2727059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36B40-6733-2B8B-3D1B-5492EF9815AA}"/>
              </a:ext>
            </a:extLst>
          </p:cNvPr>
          <p:cNvSpPr txBox="1"/>
          <p:nvPr/>
        </p:nvSpPr>
        <p:spPr>
          <a:xfrm>
            <a:off x="5526157" y="4452225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</p:spTree>
    <p:extLst>
      <p:ext uri="{BB962C8B-B14F-4D97-AF65-F5344CB8AC3E}">
        <p14:creationId xmlns:p14="http://schemas.microsoft.com/office/powerpoint/2010/main" val="158182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pic>
        <p:nvPicPr>
          <p:cNvPr id="3074" name="Picture 2" descr="Modern Army Men Toy, Swat Special Forces With Action Figure Play Set |  Fruugo NL">
            <a:extLst>
              <a:ext uri="{FF2B5EF4-FFF2-40B4-BE49-F238E27FC236}">
                <a16:creationId xmlns:a16="http://schemas.microsoft.com/office/drawing/2014/main" id="{5F6B84D8-950E-3AAC-4454-68C32012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800" y1="58500" x2="12800" y2="51900"/>
                        <a14:foregroundMark x1="28100" y1="69900" x2="31100" y2="71900"/>
                        <a14:foregroundMark x1="28600" y1="71000" x2="34600" y2="73400"/>
                        <a14:backgroundMark x1="39900" y1="16400" x2="51700" y2="21700"/>
                        <a14:backgroundMark x1="51700" y1="21700" x2="53100" y2="19800"/>
                        <a14:backgroundMark x1="39500" y1="20300" x2="52200" y2="23200"/>
                        <a14:backgroundMark x1="52200" y1="23200" x2="52500" y2="23700"/>
                        <a14:backgroundMark x1="38700" y1="14500" x2="39000" y2="22800"/>
                        <a14:backgroundMark x1="40000" y1="12700" x2="43600" y2="12800"/>
                        <a14:backgroundMark x1="37200" y1="45100" x2="37900" y2="15200"/>
                        <a14:backgroundMark x1="37900" y1="15200" x2="37000" y2="1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45" r="4320" b="6416"/>
          <a:stretch/>
        </p:blipFill>
        <p:spPr bwMode="auto">
          <a:xfrm>
            <a:off x="4572000" y="1123003"/>
            <a:ext cx="3202437" cy="20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06364-2A22-B0F2-F5A6-E6F0409EB998}"/>
              </a:ext>
            </a:extLst>
          </p:cNvPr>
          <p:cNvSpPr txBox="1"/>
          <p:nvPr/>
        </p:nvSpPr>
        <p:spPr>
          <a:xfrm>
            <a:off x="2894276" y="3589642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33C7-3D67-D30A-EEDC-07E263342ABF}"/>
              </a:ext>
            </a:extLst>
          </p:cNvPr>
          <p:cNvSpPr txBox="1"/>
          <p:nvPr/>
        </p:nvSpPr>
        <p:spPr>
          <a:xfrm>
            <a:off x="262394" y="2727059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36B40-6733-2B8B-3D1B-5492EF9815AA}"/>
              </a:ext>
            </a:extLst>
          </p:cNvPr>
          <p:cNvSpPr txBox="1"/>
          <p:nvPr/>
        </p:nvSpPr>
        <p:spPr>
          <a:xfrm>
            <a:off x="5526157" y="4452225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sp>
        <p:nvSpPr>
          <p:cNvPr id="10" name="Cloud 7">
            <a:extLst>
              <a:ext uri="{FF2B5EF4-FFF2-40B4-BE49-F238E27FC236}">
                <a16:creationId xmlns:a16="http://schemas.microsoft.com/office/drawing/2014/main" id="{DDB1324F-5ACA-53CF-B07B-442C2AEA3846}"/>
              </a:ext>
            </a:extLst>
          </p:cNvPr>
          <p:cNvSpPr/>
          <p:nvPr/>
        </p:nvSpPr>
        <p:spPr>
          <a:xfrm>
            <a:off x="3759910" y="332656"/>
            <a:ext cx="4712653" cy="2967559"/>
          </a:xfrm>
          <a:prstGeom prst="cloud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weet nog steeds dat deze gebeurtenis mij heeft veranderd, alleen raakt het mij op dit moment gewoon een stuk minder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3E5BC8-94E5-7D9D-6DE6-8F8C1AA3F70E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1979876" y="1816436"/>
            <a:ext cx="1794652" cy="91062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7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Event </a:t>
            </a:r>
            <a:r>
              <a:rPr lang="nl-NL" sz="2400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– Wat kunnen we ermee?</a:t>
            </a:r>
          </a:p>
        </p:txBody>
      </p:sp>
      <p:pic>
        <p:nvPicPr>
          <p:cNvPr id="3074" name="Picture 2" descr="Modern Army Men Toy, Swat Special Forces With Action Figure Play Set |  Fruugo NL">
            <a:extLst>
              <a:ext uri="{FF2B5EF4-FFF2-40B4-BE49-F238E27FC236}">
                <a16:creationId xmlns:a16="http://schemas.microsoft.com/office/drawing/2014/main" id="{5F6B84D8-950E-3AAC-4454-68C32012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800" y1="58500" x2="12800" y2="51900"/>
                        <a14:foregroundMark x1="28100" y1="69900" x2="31100" y2="71900"/>
                        <a14:foregroundMark x1="28600" y1="71000" x2="34600" y2="73400"/>
                        <a14:backgroundMark x1="39900" y1="16400" x2="51700" y2="21700"/>
                        <a14:backgroundMark x1="51700" y1="21700" x2="53100" y2="19800"/>
                        <a14:backgroundMark x1="39500" y1="20300" x2="52200" y2="23200"/>
                        <a14:backgroundMark x1="52200" y1="23200" x2="52500" y2="23700"/>
                        <a14:backgroundMark x1="38700" y1="14500" x2="39000" y2="22800"/>
                        <a14:backgroundMark x1="40000" y1="12700" x2="43600" y2="12800"/>
                        <a14:backgroundMark x1="37200" y1="45100" x2="37900" y2="15200"/>
                        <a14:backgroundMark x1="37900" y1="15200" x2="37000" y2="1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45" r="4320" b="6416"/>
          <a:stretch/>
        </p:blipFill>
        <p:spPr bwMode="auto">
          <a:xfrm>
            <a:off x="799140" y="1035820"/>
            <a:ext cx="2820041" cy="17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06364-2A22-B0F2-F5A6-E6F0409EB998}"/>
              </a:ext>
            </a:extLst>
          </p:cNvPr>
          <p:cNvSpPr txBox="1"/>
          <p:nvPr/>
        </p:nvSpPr>
        <p:spPr>
          <a:xfrm>
            <a:off x="181824" y="3589642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Referentiepunt voor alledaagse gebeurtenissen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33C7-3D67-D30A-EEDC-07E263342ABF}"/>
              </a:ext>
            </a:extLst>
          </p:cNvPr>
          <p:cNvSpPr txBox="1"/>
          <p:nvPr/>
        </p:nvSpPr>
        <p:spPr>
          <a:xfrm>
            <a:off x="162502" y="2727059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Keerpunt in het levensverhaal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36B40-6733-2B8B-3D1B-5492EF9815AA}"/>
              </a:ext>
            </a:extLst>
          </p:cNvPr>
          <p:cNvSpPr txBox="1"/>
          <p:nvPr/>
        </p:nvSpPr>
        <p:spPr>
          <a:xfrm>
            <a:off x="170409" y="4452225"/>
            <a:ext cx="3434964" cy="484748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in de identiteit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163406-DDE6-EF13-D94A-60B8E1FB6345}"/>
              </a:ext>
            </a:extLst>
          </p:cNvPr>
          <p:cNvSpPr/>
          <p:nvPr/>
        </p:nvSpPr>
        <p:spPr>
          <a:xfrm>
            <a:off x="4656746" y="1544491"/>
            <a:ext cx="4282377" cy="33924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 signalen</a:t>
            </a:r>
          </a:p>
          <a:p>
            <a:pPr algn="ctr"/>
            <a:endParaRPr lang="nl-NL" u="sng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Tijdens intake/hoge </a:t>
            </a:r>
            <a:r>
              <a:rPr lang="nl-NL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distress</a:t>
            </a:r>
            <a:endParaRPr lang="nl-NL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Behandel succes </a:t>
            </a:r>
          </a:p>
          <a:p>
            <a:pPr lvl="1"/>
            <a:r>
              <a:rPr lang="nl-NL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→ </a:t>
            </a:r>
            <a:r>
              <a:rPr lang="nl-N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loskomen van gebeurtenis; sense of </a:t>
            </a:r>
            <a:r>
              <a:rPr lang="nl-NL" i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</a:t>
            </a:r>
            <a:endParaRPr lang="nl-NL" i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endParaRPr lang="nl-NL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E14E048-BA5A-358A-8FA6-AC2FA8A86371}"/>
              </a:ext>
            </a:extLst>
          </p:cNvPr>
          <p:cNvSpPr/>
          <p:nvPr/>
        </p:nvSpPr>
        <p:spPr>
          <a:xfrm rot="10800000">
            <a:off x="4066343" y="3625146"/>
            <a:ext cx="437990" cy="413740"/>
          </a:xfrm>
          <a:custGeom>
            <a:avLst/>
            <a:gdLst>
              <a:gd name="connsiteX0" fmla="*/ 0 w 437990"/>
              <a:gd name="connsiteY0" fmla="*/ 103435 h 413740"/>
              <a:gd name="connsiteX1" fmla="*/ 231120 w 437990"/>
              <a:gd name="connsiteY1" fmla="*/ 103435 h 413740"/>
              <a:gd name="connsiteX2" fmla="*/ 231120 w 437990"/>
              <a:gd name="connsiteY2" fmla="*/ 0 h 413740"/>
              <a:gd name="connsiteX3" fmla="*/ 437990 w 437990"/>
              <a:gd name="connsiteY3" fmla="*/ 206870 h 413740"/>
              <a:gd name="connsiteX4" fmla="*/ 231120 w 437990"/>
              <a:gd name="connsiteY4" fmla="*/ 413740 h 413740"/>
              <a:gd name="connsiteX5" fmla="*/ 231120 w 437990"/>
              <a:gd name="connsiteY5" fmla="*/ 310305 h 413740"/>
              <a:gd name="connsiteX6" fmla="*/ 0 w 437990"/>
              <a:gd name="connsiteY6" fmla="*/ 310305 h 413740"/>
              <a:gd name="connsiteX7" fmla="*/ 0 w 437990"/>
              <a:gd name="connsiteY7" fmla="*/ 103435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990" h="413740" fill="none" extrusionOk="0">
                <a:moveTo>
                  <a:pt x="0" y="103435"/>
                </a:moveTo>
                <a:cubicBezTo>
                  <a:pt x="104928" y="82709"/>
                  <a:pt x="121658" y="121377"/>
                  <a:pt x="231120" y="103435"/>
                </a:cubicBezTo>
                <a:cubicBezTo>
                  <a:pt x="221170" y="57108"/>
                  <a:pt x="235271" y="25118"/>
                  <a:pt x="231120" y="0"/>
                </a:cubicBezTo>
                <a:cubicBezTo>
                  <a:pt x="323769" y="81284"/>
                  <a:pt x="357952" y="154197"/>
                  <a:pt x="437990" y="206870"/>
                </a:cubicBezTo>
                <a:cubicBezTo>
                  <a:pt x="379093" y="290400"/>
                  <a:pt x="265004" y="331206"/>
                  <a:pt x="231120" y="413740"/>
                </a:cubicBezTo>
                <a:cubicBezTo>
                  <a:pt x="225286" y="370590"/>
                  <a:pt x="231639" y="341093"/>
                  <a:pt x="231120" y="310305"/>
                </a:cubicBezTo>
                <a:cubicBezTo>
                  <a:pt x="161348" y="331195"/>
                  <a:pt x="108446" y="288416"/>
                  <a:pt x="0" y="310305"/>
                </a:cubicBezTo>
                <a:cubicBezTo>
                  <a:pt x="-5198" y="245750"/>
                  <a:pt x="17599" y="158610"/>
                  <a:pt x="0" y="103435"/>
                </a:cubicBezTo>
                <a:close/>
              </a:path>
              <a:path w="437990" h="413740" stroke="0" extrusionOk="0">
                <a:moveTo>
                  <a:pt x="0" y="103435"/>
                </a:moveTo>
                <a:cubicBezTo>
                  <a:pt x="75554" y="91211"/>
                  <a:pt x="135992" y="120241"/>
                  <a:pt x="231120" y="103435"/>
                </a:cubicBezTo>
                <a:cubicBezTo>
                  <a:pt x="227783" y="56367"/>
                  <a:pt x="236779" y="46552"/>
                  <a:pt x="231120" y="0"/>
                </a:cubicBezTo>
                <a:cubicBezTo>
                  <a:pt x="288827" y="32402"/>
                  <a:pt x="369062" y="167673"/>
                  <a:pt x="437990" y="206870"/>
                </a:cubicBezTo>
                <a:cubicBezTo>
                  <a:pt x="375469" y="293419"/>
                  <a:pt x="296557" y="323831"/>
                  <a:pt x="231120" y="413740"/>
                </a:cubicBezTo>
                <a:cubicBezTo>
                  <a:pt x="230760" y="366902"/>
                  <a:pt x="231170" y="334734"/>
                  <a:pt x="231120" y="310305"/>
                </a:cubicBezTo>
                <a:cubicBezTo>
                  <a:pt x="172220" y="318290"/>
                  <a:pt x="104885" y="301552"/>
                  <a:pt x="0" y="310305"/>
                </a:cubicBezTo>
                <a:cubicBezTo>
                  <a:pt x="-14489" y="239982"/>
                  <a:pt x="18219" y="150813"/>
                  <a:pt x="0" y="103435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60A8FE5-9878-18CF-4874-52BF925A40D2}"/>
              </a:ext>
            </a:extLst>
          </p:cNvPr>
          <p:cNvSpPr/>
          <p:nvPr/>
        </p:nvSpPr>
        <p:spPr>
          <a:xfrm>
            <a:off x="3580761" y="2594802"/>
            <a:ext cx="362479" cy="2476660"/>
          </a:xfrm>
          <a:custGeom>
            <a:avLst/>
            <a:gdLst>
              <a:gd name="connsiteX0" fmla="*/ 0 w 362479"/>
              <a:gd name="connsiteY0" fmla="*/ 0 h 2476660"/>
              <a:gd name="connsiteX1" fmla="*/ 181240 w 362479"/>
              <a:gd name="connsiteY1" fmla="*/ 30205 h 2476660"/>
              <a:gd name="connsiteX2" fmla="*/ 181240 w 362479"/>
              <a:gd name="connsiteY2" fmla="*/ 642723 h 2476660"/>
              <a:gd name="connsiteX3" fmla="*/ 181240 w 362479"/>
              <a:gd name="connsiteY3" fmla="*/ 1208125 h 2476660"/>
              <a:gd name="connsiteX4" fmla="*/ 362480 w 362479"/>
              <a:gd name="connsiteY4" fmla="*/ 1238330 h 2476660"/>
              <a:gd name="connsiteX5" fmla="*/ 181240 w 362479"/>
              <a:gd name="connsiteY5" fmla="*/ 1268535 h 2476660"/>
              <a:gd name="connsiteX6" fmla="*/ 181240 w 362479"/>
              <a:gd name="connsiteY6" fmla="*/ 1833937 h 2476660"/>
              <a:gd name="connsiteX7" fmla="*/ 181240 w 362479"/>
              <a:gd name="connsiteY7" fmla="*/ 2446455 h 2476660"/>
              <a:gd name="connsiteX8" fmla="*/ 0 w 362479"/>
              <a:gd name="connsiteY8" fmla="*/ 2476660 h 2476660"/>
              <a:gd name="connsiteX9" fmla="*/ 0 w 362479"/>
              <a:gd name="connsiteY9" fmla="*/ 1931795 h 2476660"/>
              <a:gd name="connsiteX10" fmla="*/ 0 w 362479"/>
              <a:gd name="connsiteY10" fmla="*/ 1411696 h 2476660"/>
              <a:gd name="connsiteX11" fmla="*/ 0 w 362479"/>
              <a:gd name="connsiteY11" fmla="*/ 990664 h 2476660"/>
              <a:gd name="connsiteX12" fmla="*/ 0 w 362479"/>
              <a:gd name="connsiteY12" fmla="*/ 495332 h 2476660"/>
              <a:gd name="connsiteX13" fmla="*/ 0 w 362479"/>
              <a:gd name="connsiteY13" fmla="*/ 0 h 2476660"/>
              <a:gd name="connsiteX0" fmla="*/ 0 w 362479"/>
              <a:gd name="connsiteY0" fmla="*/ 0 h 2476660"/>
              <a:gd name="connsiteX1" fmla="*/ 181240 w 362479"/>
              <a:gd name="connsiteY1" fmla="*/ 30205 h 2476660"/>
              <a:gd name="connsiteX2" fmla="*/ 181240 w 362479"/>
              <a:gd name="connsiteY2" fmla="*/ 642723 h 2476660"/>
              <a:gd name="connsiteX3" fmla="*/ 181240 w 362479"/>
              <a:gd name="connsiteY3" fmla="*/ 1208125 h 2476660"/>
              <a:gd name="connsiteX4" fmla="*/ 362480 w 362479"/>
              <a:gd name="connsiteY4" fmla="*/ 1238330 h 2476660"/>
              <a:gd name="connsiteX5" fmla="*/ 181240 w 362479"/>
              <a:gd name="connsiteY5" fmla="*/ 1268535 h 2476660"/>
              <a:gd name="connsiteX6" fmla="*/ 181240 w 362479"/>
              <a:gd name="connsiteY6" fmla="*/ 1869274 h 2476660"/>
              <a:gd name="connsiteX7" fmla="*/ 181240 w 362479"/>
              <a:gd name="connsiteY7" fmla="*/ 2446455 h 2476660"/>
              <a:gd name="connsiteX8" fmla="*/ 0 w 362479"/>
              <a:gd name="connsiteY8" fmla="*/ 2476660 h 24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79" h="2476660" stroke="0" extrusionOk="0">
                <a:moveTo>
                  <a:pt x="0" y="0"/>
                </a:moveTo>
                <a:cubicBezTo>
                  <a:pt x="96480" y="-2231"/>
                  <a:pt x="178375" y="14598"/>
                  <a:pt x="181240" y="30205"/>
                </a:cubicBezTo>
                <a:cubicBezTo>
                  <a:pt x="189761" y="270658"/>
                  <a:pt x="116690" y="477803"/>
                  <a:pt x="181240" y="642723"/>
                </a:cubicBezTo>
                <a:cubicBezTo>
                  <a:pt x="245790" y="807643"/>
                  <a:pt x="153286" y="1079143"/>
                  <a:pt x="181240" y="1208125"/>
                </a:cubicBezTo>
                <a:cubicBezTo>
                  <a:pt x="167291" y="1217175"/>
                  <a:pt x="281240" y="1247339"/>
                  <a:pt x="362480" y="1238330"/>
                </a:cubicBezTo>
                <a:cubicBezTo>
                  <a:pt x="265138" y="1238657"/>
                  <a:pt x="181522" y="1251272"/>
                  <a:pt x="181240" y="1268535"/>
                </a:cubicBezTo>
                <a:cubicBezTo>
                  <a:pt x="241605" y="1439206"/>
                  <a:pt x="165897" y="1583373"/>
                  <a:pt x="181240" y="1833937"/>
                </a:cubicBezTo>
                <a:cubicBezTo>
                  <a:pt x="196583" y="2084501"/>
                  <a:pt x="177355" y="2176465"/>
                  <a:pt x="181240" y="2446455"/>
                </a:cubicBezTo>
                <a:cubicBezTo>
                  <a:pt x="198279" y="2472676"/>
                  <a:pt x="121575" y="2481824"/>
                  <a:pt x="0" y="2476660"/>
                </a:cubicBezTo>
                <a:cubicBezTo>
                  <a:pt x="-52760" y="2291260"/>
                  <a:pt x="53608" y="2048361"/>
                  <a:pt x="0" y="1931795"/>
                </a:cubicBezTo>
                <a:cubicBezTo>
                  <a:pt x="-53608" y="1815230"/>
                  <a:pt x="49695" y="1586348"/>
                  <a:pt x="0" y="1411696"/>
                </a:cubicBezTo>
                <a:cubicBezTo>
                  <a:pt x="-49695" y="1237044"/>
                  <a:pt x="7163" y="1144327"/>
                  <a:pt x="0" y="990664"/>
                </a:cubicBezTo>
                <a:cubicBezTo>
                  <a:pt x="-7163" y="837001"/>
                  <a:pt x="36642" y="671553"/>
                  <a:pt x="0" y="495332"/>
                </a:cubicBezTo>
                <a:cubicBezTo>
                  <a:pt x="-36642" y="319111"/>
                  <a:pt x="54547" y="154486"/>
                  <a:pt x="0" y="0"/>
                </a:cubicBezTo>
                <a:close/>
              </a:path>
              <a:path w="362479" h="2476660" fill="none" extrusionOk="0">
                <a:moveTo>
                  <a:pt x="0" y="0"/>
                </a:moveTo>
                <a:cubicBezTo>
                  <a:pt x="101374" y="-3931"/>
                  <a:pt x="184099" y="16614"/>
                  <a:pt x="181240" y="30205"/>
                </a:cubicBezTo>
                <a:cubicBezTo>
                  <a:pt x="208480" y="180239"/>
                  <a:pt x="169295" y="515091"/>
                  <a:pt x="181240" y="642723"/>
                </a:cubicBezTo>
                <a:cubicBezTo>
                  <a:pt x="193185" y="770355"/>
                  <a:pt x="130598" y="951403"/>
                  <a:pt x="181240" y="1208125"/>
                </a:cubicBezTo>
                <a:cubicBezTo>
                  <a:pt x="192061" y="1222433"/>
                  <a:pt x="266063" y="1241361"/>
                  <a:pt x="362480" y="1238330"/>
                </a:cubicBezTo>
                <a:cubicBezTo>
                  <a:pt x="258154" y="1236881"/>
                  <a:pt x="179804" y="1253307"/>
                  <a:pt x="181240" y="1268535"/>
                </a:cubicBezTo>
                <a:cubicBezTo>
                  <a:pt x="253238" y="1554885"/>
                  <a:pt x="126523" y="1600698"/>
                  <a:pt x="181240" y="1869274"/>
                </a:cubicBezTo>
                <a:cubicBezTo>
                  <a:pt x="235957" y="2137850"/>
                  <a:pt x="128664" y="2213777"/>
                  <a:pt x="181240" y="2446455"/>
                </a:cubicBezTo>
                <a:cubicBezTo>
                  <a:pt x="179269" y="2480648"/>
                  <a:pt x="103606" y="2461343"/>
                  <a:pt x="0" y="2476660"/>
                </a:cubicBezTo>
              </a:path>
              <a:path w="362479" h="2476660" fill="none" stroke="0" extrusionOk="0">
                <a:moveTo>
                  <a:pt x="0" y="0"/>
                </a:moveTo>
                <a:cubicBezTo>
                  <a:pt x="99045" y="-2622"/>
                  <a:pt x="177806" y="10288"/>
                  <a:pt x="181240" y="30205"/>
                </a:cubicBezTo>
                <a:cubicBezTo>
                  <a:pt x="216468" y="155500"/>
                  <a:pt x="133334" y="350214"/>
                  <a:pt x="181240" y="619165"/>
                </a:cubicBezTo>
                <a:cubicBezTo>
                  <a:pt x="229146" y="888116"/>
                  <a:pt x="144230" y="1044573"/>
                  <a:pt x="181240" y="1208125"/>
                </a:cubicBezTo>
                <a:cubicBezTo>
                  <a:pt x="199737" y="1227812"/>
                  <a:pt x="239939" y="1239254"/>
                  <a:pt x="362480" y="1238330"/>
                </a:cubicBezTo>
                <a:cubicBezTo>
                  <a:pt x="264273" y="1234924"/>
                  <a:pt x="177463" y="1253795"/>
                  <a:pt x="181240" y="1268535"/>
                </a:cubicBezTo>
                <a:cubicBezTo>
                  <a:pt x="183696" y="1438762"/>
                  <a:pt x="165289" y="1589942"/>
                  <a:pt x="181240" y="1857495"/>
                </a:cubicBezTo>
                <a:cubicBezTo>
                  <a:pt x="197191" y="2125048"/>
                  <a:pt x="119470" y="2322391"/>
                  <a:pt x="181240" y="2446455"/>
                </a:cubicBezTo>
                <a:cubicBezTo>
                  <a:pt x="183320" y="2463571"/>
                  <a:pt x="92526" y="2486095"/>
                  <a:pt x="0" y="2476660"/>
                </a:cubicBezTo>
              </a:path>
            </a:pathLst>
          </a:custGeom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7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62"/>
          <p:cNvSpPr txBox="1">
            <a:spLocks noGrp="1"/>
          </p:cNvSpPr>
          <p:nvPr>
            <p:ph type="title"/>
          </p:nvPr>
        </p:nvSpPr>
        <p:spPr>
          <a:xfrm>
            <a:off x="680964" y="368316"/>
            <a:ext cx="4159260" cy="1399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Dankjewel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38A44-27A7-7A8B-32FB-E76D098A21D6}"/>
              </a:ext>
            </a:extLst>
          </p:cNvPr>
          <p:cNvSpPr txBox="1"/>
          <p:nvPr/>
        </p:nvSpPr>
        <p:spPr>
          <a:xfrm>
            <a:off x="825368" y="1429286"/>
            <a:ext cx="2490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m.vermeulen2@uva.nl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F023F-F34F-7527-097F-F7A3A767B83D}"/>
              </a:ext>
            </a:extLst>
          </p:cNvPr>
          <p:cNvSpPr txBox="1"/>
          <p:nvPr/>
        </p:nvSpPr>
        <p:spPr>
          <a:xfrm>
            <a:off x="424932" y="2571750"/>
            <a:ext cx="7353564" cy="212365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04800" indent="-304800"/>
            <a:r>
              <a:rPr lang="en-US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Vermeulen, M., Brown, A. D., Raes, F., &amp; Krans, J. (2019). Decreasing Event Centrality in Undergraduates Using Cognitive Bias Modification of Appraisals. </a:t>
            </a:r>
            <a:r>
              <a:rPr lang="en-US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 Therapy and Research</a:t>
            </a:r>
            <a:r>
              <a:rPr lang="en-US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</a:t>
            </a:r>
            <a:r>
              <a:rPr lang="en-US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(1), 214–225. </a:t>
            </a:r>
            <a:r>
              <a:rPr lang="en-US" sz="1100" dirty="0">
                <a:solidFill>
                  <a:srgbClr val="0737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</a:t>
            </a:r>
            <a:r>
              <a:rPr lang="en-US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s10608-018-9936-3</a:t>
            </a:r>
            <a:endParaRPr lang="en-US" sz="11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4800" indent="-304800"/>
            <a:endParaRPr lang="en-US" sz="11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4800" indent="-304800"/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Vermeulen, M., Smits, D., Boelen, P. A., Claes, L., Raes, F., &amp; Krans, J. (2020). The Dutch Version of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(CES):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Associations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Life Events,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Posttraumatic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Stress,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Depression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Student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l-NL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Journal of </a:t>
            </a:r>
            <a:r>
              <a:rPr lang="nl-NL" sz="1100" i="1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</a:t>
            </a:r>
            <a:r>
              <a:rPr lang="nl-NL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Assessment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(2), 361–371. 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https://doi.org/10.1027/1015-5759/a000517</a:t>
            </a:r>
            <a:endParaRPr lang="nl-NL" sz="11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4800" indent="-304800"/>
            <a:endParaRPr lang="nl-NL" sz="11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4800" indent="-304800"/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Vermeulen, M., Smits, D., Claes, L., Gandhi, A., Raes, F., &amp; Krans, J. (2022). The Dutch 20 Item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 </a:t>
            </a:r>
            <a:r>
              <a:rPr lang="nl-NL" sz="1100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l-NL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Journal of </a:t>
            </a:r>
            <a:r>
              <a:rPr lang="nl-NL" sz="1100" i="1" dirty="0" err="1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</a:t>
            </a:r>
            <a:r>
              <a:rPr lang="nl-NL" sz="1100" i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Assessment</a:t>
            </a:r>
            <a:r>
              <a:rPr lang="nl-NL" sz="11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https://doi.org/10.1027/1015-5759/a000704</a:t>
            </a:r>
          </a:p>
          <a:p>
            <a:pPr marL="304800" indent="-304800"/>
            <a:endParaRPr lang="en-US" sz="11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7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D279F-70A5-4067-C377-75E3C352B94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37559" y="1555800"/>
            <a:ext cx="7468881" cy="2031900"/>
          </a:xfrm>
        </p:spPr>
        <p:txBody>
          <a:bodyPr/>
          <a:lstStyle/>
          <a:p>
            <a:r>
              <a:rPr lang="nl-NL" sz="80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74079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2" name="Google Shape;2192;p44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081488" y="1219484"/>
            <a:ext cx="1212965" cy="10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44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3003830" y="1219480"/>
            <a:ext cx="1212974" cy="1020309"/>
          </a:xfrm>
          <a:prstGeom prst="rect">
            <a:avLst/>
          </a:prstGeom>
          <a:noFill/>
          <a:ln>
            <a:noFill/>
          </a:ln>
        </p:spPr>
      </p:pic>
      <p:sp>
        <p:nvSpPr>
          <p:cNvPr id="2194" name="Google Shape;2194;p44"/>
          <p:cNvSpPr txBox="1"/>
          <p:nvPr/>
        </p:nvSpPr>
        <p:spPr>
          <a:xfrm>
            <a:off x="933170" y="1561034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95" name="Google Shape;2195;p44"/>
          <p:cNvSpPr txBox="1"/>
          <p:nvPr/>
        </p:nvSpPr>
        <p:spPr>
          <a:xfrm>
            <a:off x="720000" y="3861787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6" name="Google Shape;2196;p44"/>
          <p:cNvSpPr txBox="1"/>
          <p:nvPr/>
        </p:nvSpPr>
        <p:spPr>
          <a:xfrm>
            <a:off x="2938617" y="1561034"/>
            <a:ext cx="1343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97" name="Google Shape;2197;p44"/>
          <p:cNvSpPr txBox="1"/>
          <p:nvPr/>
        </p:nvSpPr>
        <p:spPr>
          <a:xfrm>
            <a:off x="2646000" y="3861789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8" name="Google Shape;2198;p44"/>
          <p:cNvSpPr txBox="1"/>
          <p:nvPr/>
        </p:nvSpPr>
        <p:spPr>
          <a:xfrm>
            <a:off x="4572000" y="3861787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9" name="Google Shape;2199;p44"/>
          <p:cNvPicPr preferRelativeResize="0"/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4926171" y="1219480"/>
            <a:ext cx="1212974" cy="1020309"/>
          </a:xfrm>
          <a:prstGeom prst="rect">
            <a:avLst/>
          </a:prstGeom>
          <a:noFill/>
          <a:ln>
            <a:noFill/>
          </a:ln>
        </p:spPr>
      </p:pic>
      <p:sp>
        <p:nvSpPr>
          <p:cNvPr id="2200" name="Google Shape;2200;p44"/>
          <p:cNvSpPr txBox="1"/>
          <p:nvPr/>
        </p:nvSpPr>
        <p:spPr>
          <a:xfrm>
            <a:off x="4860958" y="1561034"/>
            <a:ext cx="1343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201" name="Google Shape;2201;p44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>
            <a:off x="6903647" y="1219480"/>
            <a:ext cx="1212974" cy="1020309"/>
          </a:xfrm>
          <a:prstGeom prst="rect">
            <a:avLst/>
          </a:prstGeom>
          <a:noFill/>
          <a:ln>
            <a:noFill/>
          </a:ln>
        </p:spPr>
      </p:pic>
      <p:sp>
        <p:nvSpPr>
          <p:cNvPr id="2202" name="Google Shape;2202;p44"/>
          <p:cNvSpPr txBox="1"/>
          <p:nvPr/>
        </p:nvSpPr>
        <p:spPr>
          <a:xfrm>
            <a:off x="6838434" y="1561034"/>
            <a:ext cx="1343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dirty="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03" name="Google Shape;2203;p44"/>
          <p:cNvSpPr/>
          <p:nvPr/>
        </p:nvSpPr>
        <p:spPr>
          <a:xfrm>
            <a:off x="2160024" y="1747380"/>
            <a:ext cx="953114" cy="90050"/>
          </a:xfrm>
          <a:custGeom>
            <a:avLst/>
            <a:gdLst/>
            <a:ahLst/>
            <a:cxnLst/>
            <a:rect l="l" t="t" r="r" b="b"/>
            <a:pathLst>
              <a:path w="44039" h="3602" extrusionOk="0">
                <a:moveTo>
                  <a:pt x="0" y="336"/>
                </a:moveTo>
                <a:cubicBezTo>
                  <a:pt x="7344" y="1671"/>
                  <a:pt x="14781" y="4286"/>
                  <a:pt x="22187" y="3361"/>
                </a:cubicBezTo>
                <a:cubicBezTo>
                  <a:pt x="29500" y="2447"/>
                  <a:pt x="36669" y="0"/>
                  <a:pt x="4403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4" name="Google Shape;2204;p44"/>
          <p:cNvSpPr txBox="1"/>
          <p:nvPr/>
        </p:nvSpPr>
        <p:spPr>
          <a:xfrm>
            <a:off x="71985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Introductie</a:t>
            </a:r>
            <a:endParaRPr sz="1600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05" name="Google Shape;2205;p44"/>
          <p:cNvSpPr txBox="1"/>
          <p:nvPr/>
        </p:nvSpPr>
        <p:spPr>
          <a:xfrm>
            <a:off x="264610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Theorie</a:t>
            </a:r>
            <a:endParaRPr sz="1600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06" name="Google Shape;2206;p44"/>
          <p:cNvSpPr txBox="1"/>
          <p:nvPr/>
        </p:nvSpPr>
        <p:spPr>
          <a:xfrm>
            <a:off x="4572075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Brainstorm</a:t>
            </a:r>
            <a:endParaRPr sz="1600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07" name="Google Shape;2207;p44"/>
          <p:cNvSpPr txBox="1"/>
          <p:nvPr/>
        </p:nvSpPr>
        <p:spPr>
          <a:xfrm>
            <a:off x="649800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Event centrality in de praktijk</a:t>
            </a:r>
            <a:endParaRPr sz="1600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08" name="Google Shape;2208;p44"/>
          <p:cNvSpPr txBox="1"/>
          <p:nvPr/>
        </p:nvSpPr>
        <p:spPr>
          <a:xfrm>
            <a:off x="6501675" y="3861787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4084650" y="1755780"/>
            <a:ext cx="890850" cy="33625"/>
          </a:xfrm>
          <a:custGeom>
            <a:avLst/>
            <a:gdLst/>
            <a:ahLst/>
            <a:cxnLst/>
            <a:rect l="l" t="t" r="r" b="b"/>
            <a:pathLst>
              <a:path w="35634" h="1345" extrusionOk="0">
                <a:moveTo>
                  <a:pt x="0" y="0"/>
                </a:moveTo>
                <a:cubicBezTo>
                  <a:pt x="11870" y="624"/>
                  <a:pt x="23748" y="1345"/>
                  <a:pt x="35634" y="134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0" name="Google Shape;2210;p44"/>
          <p:cNvSpPr/>
          <p:nvPr/>
        </p:nvSpPr>
        <p:spPr>
          <a:xfrm>
            <a:off x="6026050" y="1722155"/>
            <a:ext cx="958100" cy="25225"/>
          </a:xfrm>
          <a:custGeom>
            <a:avLst/>
            <a:gdLst/>
            <a:ahLst/>
            <a:cxnLst/>
            <a:rect l="l" t="t" r="r" b="b"/>
            <a:pathLst>
              <a:path w="38324" h="1009" extrusionOk="0">
                <a:moveTo>
                  <a:pt x="0" y="1009"/>
                </a:moveTo>
                <a:cubicBezTo>
                  <a:pt x="12779" y="1009"/>
                  <a:pt x="25545" y="0"/>
                  <a:pt x="38324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1" name="Google Shape;2211;p4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Vandaag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974B5-E87B-7857-421A-041F08D3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72284"/>
            <a:ext cx="5701554" cy="442988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662BA2-A4EB-F42D-BEEF-64258320E059}"/>
              </a:ext>
            </a:extLst>
          </p:cNvPr>
          <p:cNvSpPr txBox="1">
            <a:spLocks/>
          </p:cNvSpPr>
          <p:nvPr/>
        </p:nvSpPr>
        <p:spPr>
          <a:xfrm>
            <a:off x="6231750" y="467275"/>
            <a:ext cx="2650993" cy="39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Behandeling</a:t>
            </a:r>
            <a:r>
              <a:rPr lang="en-US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(ATC)</a:t>
            </a:r>
            <a:endParaRPr lang="nl-NL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0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BC8CB-CA7C-E08A-787C-02E0B668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8" y="153681"/>
            <a:ext cx="6592901" cy="477946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210653-F747-6B8F-8A00-A856DB1F0017}"/>
              </a:ext>
            </a:extLst>
          </p:cNvPr>
          <p:cNvSpPr txBox="1">
            <a:spLocks/>
          </p:cNvSpPr>
          <p:nvPr/>
        </p:nvSpPr>
        <p:spPr>
          <a:xfrm>
            <a:off x="6825919" y="582535"/>
            <a:ext cx="2650993" cy="6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Behandeling</a:t>
            </a:r>
            <a:endParaRPr lang="en-US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(Exposure)</a:t>
            </a:r>
            <a:endParaRPr lang="nl-NL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15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34" y="1206368"/>
            <a:ext cx="3672408" cy="3076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940" y="4388913"/>
            <a:ext cx="1998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itka Banner" panose="02000505000000020004" pitchFamily="2" charset="0"/>
              </a:rPr>
              <a:t>Van </a:t>
            </a:r>
            <a:r>
              <a:rPr lang="en-US" sz="1200" dirty="0" err="1">
                <a:latin typeface="Sitka Banner" panose="02000505000000020004" pitchFamily="2" charset="0"/>
              </a:rPr>
              <a:t>Woudenberg</a:t>
            </a:r>
            <a:r>
              <a:rPr lang="en-US" sz="1200" dirty="0">
                <a:latin typeface="Sitka Banner" panose="02000505000000020004" pitchFamily="2" charset="0"/>
              </a:rPr>
              <a:t> et al., (2018)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646" y="1545636"/>
            <a:ext cx="2376264" cy="253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Sitka Banner" panose="02000505000000020004" pitchFamily="2" charset="0"/>
                <a:cs typeface="Times New Roman" panose="02020603050405020304" pitchFamily="18" charset="0"/>
              </a:rPr>
              <a:t>	2 x 4 days</a:t>
            </a:r>
            <a:endParaRPr lang="en-US" sz="1800" dirty="0"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Sitka Banner" panose="02000505000000020004" pitchFamily="2" charset="0"/>
                <a:cs typeface="Times New Roman" panose="02020603050405020304" pitchFamily="18" charset="0"/>
              </a:rPr>
              <a:t>Prolonged Exposure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Sitka Banner" panose="02000505000000020004" pitchFamily="2" charset="0"/>
                <a:cs typeface="Times New Roman" panose="02020603050405020304" pitchFamily="18" charset="0"/>
              </a:rPr>
              <a:t>EMDR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Sitka Banner" panose="02000505000000020004" pitchFamily="2" charset="0"/>
                <a:cs typeface="Times New Roman" panose="02020603050405020304" pitchFamily="18" charset="0"/>
              </a:rPr>
              <a:t>Physical </a:t>
            </a:r>
            <a:r>
              <a:rPr lang="en-US" sz="18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Actvity</a:t>
            </a:r>
            <a:endParaRPr lang="en-US" sz="1800" dirty="0"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Sitka Banner" panose="02000505000000020004" pitchFamily="2" charset="0"/>
                <a:cs typeface="Times New Roman" panose="02020603050405020304" pitchFamily="18" charset="0"/>
              </a:rPr>
              <a:t>Psycho Education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331640" y="789553"/>
            <a:ext cx="6588732" cy="484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Intensive 8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548000" y="212265"/>
            <a:ext cx="6250500" cy="39849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>
                <a:latin typeface="Sitka Banner" panose="02000505000000020004" pitchFamily="2" charset="0"/>
              </a:rPr>
              <a:t>Centrality changes in PTSD treatment - treatment</a:t>
            </a:r>
            <a:endParaRPr lang="nl-NL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8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789553"/>
            <a:ext cx="6588732" cy="484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Intensive 8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331640" y="1545637"/>
            <a:ext cx="2646294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4 days - residential treatment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4193958" y="1545637"/>
            <a:ext cx="2646294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4 days - residential treatment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056276" y="1545637"/>
            <a:ext cx="864096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Follow-up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331640" y="2221216"/>
            <a:ext cx="864096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T0: Day 1 morning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517105" y="2221216"/>
            <a:ext cx="864096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T1: Day 7 evening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7056276" y="2221216"/>
            <a:ext cx="864096" cy="484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T2: Follow-up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331640" y="3273828"/>
            <a:ext cx="2646294" cy="1188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050" u="sng" dirty="0">
                <a:latin typeface="Sitka Banner" panose="02000505000000020004" pitchFamily="2" charset="0"/>
                <a:cs typeface="Times New Roman" panose="02020603050405020304" pitchFamily="18" charset="0"/>
              </a:rPr>
              <a:t>Measurements: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Inclusion of trauma in the self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PCL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Sitka Banner" panose="02000505000000020004" pitchFamily="2" charset="0"/>
                <a:cs typeface="Times New Roman" panose="02020603050405020304" pitchFamily="18" charset="0"/>
              </a:rPr>
              <a:t>CAPS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548000" y="212265"/>
            <a:ext cx="6250500" cy="39849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>
                <a:latin typeface="Sitka Banner" panose="02000505000000020004" pitchFamily="2" charset="0"/>
              </a:rPr>
              <a:t>Centrality changes in PTSD treatment - study</a:t>
            </a:r>
            <a:endParaRPr lang="nl-NL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9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 title="sdafds"/>
          <p:cNvGraphicFramePr/>
          <p:nvPr/>
        </p:nvGraphicFramePr>
        <p:xfrm>
          <a:off x="1462534" y="951570"/>
          <a:ext cx="3001454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ek 4"/>
          <p:cNvGraphicFramePr/>
          <p:nvPr/>
        </p:nvGraphicFramePr>
        <p:xfrm>
          <a:off x="4557973" y="1005576"/>
          <a:ext cx="3429000" cy="334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1548000" y="212265"/>
            <a:ext cx="6250500" cy="39849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>
                <a:latin typeface="Sitka Banner" panose="02000505000000020004" pitchFamily="2" charset="0"/>
              </a:rPr>
              <a:t>Centrality changes in PTSD treatment - results</a:t>
            </a:r>
            <a:endParaRPr lang="nl-NL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70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49291" y="144546"/>
            <a:ext cx="3146425" cy="3984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Experimenteel</a:t>
            </a:r>
            <a:endParaRPr lang="nl-NL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3" y="716260"/>
            <a:ext cx="5067338" cy="3888433"/>
          </a:xfrm>
          <a:prstGeom prst="rect">
            <a:avLst/>
          </a:prstGeom>
        </p:spPr>
      </p:pic>
      <p:sp>
        <p:nvSpPr>
          <p:cNvPr id="3" name="Tekstvak 3">
            <a:extLst>
              <a:ext uri="{FF2B5EF4-FFF2-40B4-BE49-F238E27FC236}">
                <a16:creationId xmlns:a16="http://schemas.microsoft.com/office/drawing/2014/main" id="{C8A44C6F-FCD7-C16C-B85C-0C0541ED3CAB}"/>
              </a:ext>
            </a:extLst>
          </p:cNvPr>
          <p:cNvSpPr txBox="1"/>
          <p:nvPr/>
        </p:nvSpPr>
        <p:spPr>
          <a:xfrm>
            <a:off x="5352094" y="309592"/>
            <a:ext cx="3791906" cy="42780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</a:t>
            </a:r>
            <a:r>
              <a:rPr lang="nl-NL" sz="16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  <a:r>
              <a:rPr lang="nl-NL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Mensen hebben een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centraliteits</a:t>
            </a:r>
            <a:r>
              <a:rPr lang="nl-NL" sz="16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traumatische herinneringen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Interpretatie bias</a:t>
            </a:r>
          </a:p>
          <a:p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training: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Mensen trainen uit slechte cognitieve gewoonten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centraliteitsbias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proberen te veranderen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‘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sentence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end’ taken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</a:t>
            </a: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conditie: 80 zinnen om centraliteit te verlagen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conditie: 80 zinnen, gerelateerd aan het normale studentenleven</a:t>
            </a:r>
          </a:p>
        </p:txBody>
      </p:sp>
    </p:spTree>
    <p:extLst>
      <p:ext uri="{BB962C8B-B14F-4D97-AF65-F5344CB8AC3E}">
        <p14:creationId xmlns:p14="http://schemas.microsoft.com/office/powerpoint/2010/main" val="3885926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C84D6-E88E-1B19-1AC3-104B0A48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2" y="152511"/>
            <a:ext cx="6327750" cy="483847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B581E95-22D5-3E7E-1A55-90C6AC974C6F}"/>
              </a:ext>
            </a:extLst>
          </p:cNvPr>
          <p:cNvSpPr txBox="1">
            <a:spLocks/>
          </p:cNvSpPr>
          <p:nvPr/>
        </p:nvSpPr>
        <p:spPr>
          <a:xfrm>
            <a:off x="6780828" y="513379"/>
            <a:ext cx="2145740" cy="5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Experimenteel</a:t>
            </a:r>
            <a:r>
              <a:rPr lang="en-US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nl-NL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BCA62-3401-D7A6-3CEA-F45BF82619D0}"/>
              </a:ext>
            </a:extLst>
          </p:cNvPr>
          <p:cNvSpPr txBox="1"/>
          <p:nvPr/>
        </p:nvSpPr>
        <p:spPr>
          <a:xfrm>
            <a:off x="6780828" y="1183341"/>
            <a:ext cx="20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Schrijfopdracht gebaseerd op ACT</a:t>
            </a:r>
          </a:p>
        </p:txBody>
      </p:sp>
    </p:spTree>
    <p:extLst>
      <p:ext uri="{BB962C8B-B14F-4D97-AF65-F5344CB8AC3E}">
        <p14:creationId xmlns:p14="http://schemas.microsoft.com/office/powerpoint/2010/main" val="3598082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F1F6F-F475-5107-FB20-55FD66EB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9" y="491477"/>
            <a:ext cx="6985022" cy="331980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1A29EFE-19C0-53FC-F3E0-646E5F3C0138}"/>
              </a:ext>
            </a:extLst>
          </p:cNvPr>
          <p:cNvSpPr txBox="1">
            <a:spLocks/>
          </p:cNvSpPr>
          <p:nvPr/>
        </p:nvSpPr>
        <p:spPr>
          <a:xfrm>
            <a:off x="6911456" y="152654"/>
            <a:ext cx="2145740" cy="5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err="1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Experimenteel</a:t>
            </a:r>
            <a:r>
              <a:rPr lang="en-US" dirty="0">
                <a:solidFill>
                  <a:schemeClr val="bg2"/>
                </a:solidFill>
                <a:latin typeface="Overpass Black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nl-NL" dirty="0">
              <a:solidFill>
                <a:schemeClr val="bg2"/>
              </a:solidFill>
              <a:latin typeface="Overpass Black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3F22A-4311-EB80-3643-3D6FF211DD51}"/>
              </a:ext>
            </a:extLst>
          </p:cNvPr>
          <p:cNvSpPr txBox="1"/>
          <p:nvPr/>
        </p:nvSpPr>
        <p:spPr>
          <a:xfrm>
            <a:off x="6971788" y="661251"/>
            <a:ext cx="2025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Schrijfopdracht: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Overtuigend schrijven</a:t>
            </a:r>
          </a:p>
          <a:p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Verhogen van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centraliteit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85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89CF0-B837-5374-B27A-FCF111BC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56" y="127513"/>
            <a:ext cx="6097087" cy="48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43"/>
          <p:cNvSpPr txBox="1">
            <a:spLocks noGrp="1"/>
          </p:cNvSpPr>
          <p:nvPr>
            <p:ph type="title" idx="2"/>
          </p:nvPr>
        </p:nvSpPr>
        <p:spPr>
          <a:xfrm>
            <a:off x="2646000" y="1012100"/>
            <a:ext cx="38520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C60F8-AFE6-1101-3F52-3F3C9F914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116920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derscheidingen en eretekens voor veteranen">
            <a:extLst>
              <a:ext uri="{FF2B5EF4-FFF2-40B4-BE49-F238E27FC236}">
                <a16:creationId xmlns:a16="http://schemas.microsoft.com/office/drawing/2014/main" id="{008BE940-A55C-4DF8-8AF2-CB36996D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5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derscheidingen en eretekens voor veteranen">
            <a:extLst>
              <a:ext uri="{FF2B5EF4-FFF2-40B4-BE49-F238E27FC236}">
                <a16:creationId xmlns:a16="http://schemas.microsoft.com/office/drawing/2014/main" id="{008BE940-A55C-4DF8-8AF2-CB36996D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35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5BB8C-2601-5A71-E2EE-2251641D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3391" l="9772" r="89577">
                        <a14:foregroundMark x1="55375" y1="42241" x2="46580" y2="65230"/>
                        <a14:foregroundMark x1="80782" y1="35057" x2="78827" y2="36494"/>
                        <a14:foregroundMark x1="37785" y1="90805" x2="37785" y2="90805"/>
                        <a14:foregroundMark x1="39088" y1="93391" x2="39088" y2="93391"/>
                        <a14:foregroundMark x1="74267" y1="17241" x2="74267" y2="17241"/>
                        <a14:foregroundMark x1="79153" y1="13506" x2="79153" y2="13506"/>
                        <a14:foregroundMark x1="84039" y1="12931" x2="84039" y2="12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463" y="2571750"/>
            <a:ext cx="1456884" cy="16514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F6E2C-D5D7-8CC8-972D-23FE9D114E13}"/>
              </a:ext>
            </a:extLst>
          </p:cNvPr>
          <p:cNvGrpSpPr/>
          <p:nvPr/>
        </p:nvGrpSpPr>
        <p:grpSpPr>
          <a:xfrm>
            <a:off x="5695931" y="413967"/>
            <a:ext cx="2522230" cy="1828951"/>
            <a:chOff x="1341664" y="538508"/>
            <a:chExt cx="5282455" cy="3048534"/>
          </a:xfrm>
        </p:grpSpPr>
        <p:sp>
          <p:nvSpPr>
            <p:cNvPr id="4" name="Cloud 7">
              <a:extLst>
                <a:ext uri="{FF2B5EF4-FFF2-40B4-BE49-F238E27FC236}">
                  <a16:creationId xmlns:a16="http://schemas.microsoft.com/office/drawing/2014/main" id="{C622274E-7968-4C1D-3324-8C4B419A6573}"/>
                </a:ext>
              </a:extLst>
            </p:cNvPr>
            <p:cNvSpPr/>
            <p:nvPr/>
          </p:nvSpPr>
          <p:spPr>
            <a:xfrm>
              <a:off x="1341664" y="538508"/>
              <a:ext cx="5282455" cy="3048534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>
                <a:solidFill>
                  <a:srgbClr val="1D8DB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Afbeelding 12">
              <a:extLst>
                <a:ext uri="{FF2B5EF4-FFF2-40B4-BE49-F238E27FC236}">
                  <a16:creationId xmlns:a16="http://schemas.microsoft.com/office/drawing/2014/main" id="{62813BB9-6278-7FF4-7B28-383E4E4C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74304" y="1116308"/>
              <a:ext cx="1870869" cy="195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7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396 -0.2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derscheidingen en eretekens voor veteranen">
            <a:extLst>
              <a:ext uri="{FF2B5EF4-FFF2-40B4-BE49-F238E27FC236}">
                <a16:creationId xmlns:a16="http://schemas.microsoft.com/office/drawing/2014/main" id="{008BE940-A55C-4DF8-8AF2-CB36996D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76" y="483085"/>
            <a:ext cx="1994535" cy="1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5BB8C-2601-5A71-E2EE-2251641D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3391" l="9772" r="89577">
                        <a14:foregroundMark x1="55375" y1="42241" x2="46580" y2="65230"/>
                        <a14:foregroundMark x1="80782" y1="35057" x2="78827" y2="36494"/>
                        <a14:foregroundMark x1="37785" y1="90805" x2="37785" y2="90805"/>
                        <a14:foregroundMark x1="39088" y1="93391" x2="39088" y2="93391"/>
                        <a14:foregroundMark x1="74267" y1="17241" x2="74267" y2="17241"/>
                        <a14:foregroundMark x1="79153" y1="13506" x2="79153" y2="13506"/>
                        <a14:foregroundMark x1="84039" y1="12931" x2="84039" y2="12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463" y="2571750"/>
            <a:ext cx="1456884" cy="16514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6F6E2C-D5D7-8CC8-972D-23FE9D114E13}"/>
              </a:ext>
            </a:extLst>
          </p:cNvPr>
          <p:cNvGrpSpPr/>
          <p:nvPr/>
        </p:nvGrpSpPr>
        <p:grpSpPr>
          <a:xfrm>
            <a:off x="5695931" y="413967"/>
            <a:ext cx="2522230" cy="1828951"/>
            <a:chOff x="1341664" y="538508"/>
            <a:chExt cx="5282455" cy="3048534"/>
          </a:xfrm>
        </p:grpSpPr>
        <p:sp>
          <p:nvSpPr>
            <p:cNvPr id="4" name="Cloud 7">
              <a:extLst>
                <a:ext uri="{FF2B5EF4-FFF2-40B4-BE49-F238E27FC236}">
                  <a16:creationId xmlns:a16="http://schemas.microsoft.com/office/drawing/2014/main" id="{C622274E-7968-4C1D-3324-8C4B419A6573}"/>
                </a:ext>
              </a:extLst>
            </p:cNvPr>
            <p:cNvSpPr/>
            <p:nvPr/>
          </p:nvSpPr>
          <p:spPr>
            <a:xfrm>
              <a:off x="1341664" y="538508"/>
              <a:ext cx="5282455" cy="3048534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dirty="0">
                <a:solidFill>
                  <a:srgbClr val="1D8DB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Afbeelding 12">
              <a:extLst>
                <a:ext uri="{FF2B5EF4-FFF2-40B4-BE49-F238E27FC236}">
                  <a16:creationId xmlns:a16="http://schemas.microsoft.com/office/drawing/2014/main" id="{62813BB9-6278-7FF4-7B28-383E4E4C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74304" y="1116308"/>
              <a:ext cx="1870869" cy="1951900"/>
            </a:xfrm>
            <a:prstGeom prst="rect">
              <a:avLst/>
            </a:prstGeom>
          </p:spPr>
        </p:pic>
      </p:grpSp>
      <p:pic>
        <p:nvPicPr>
          <p:cNvPr id="5124" name="Picture 4" descr="3.500+ Opzij Kijken Illustraties, royalty-free vector illustraties en  clip-art - iStock | Omkijken">
            <a:extLst>
              <a:ext uri="{FF2B5EF4-FFF2-40B4-BE49-F238E27FC236}">
                <a16:creationId xmlns:a16="http://schemas.microsoft.com/office/drawing/2014/main" id="{FCE6D13E-3FF5-EE37-6DE9-F1694E95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8284" l="9804" r="89706">
                        <a14:foregroundMark x1="31046" y1="92402" x2="31863" y2="94608"/>
                        <a14:foregroundMark x1="33660" y1="91422" x2="38725" y2="98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" y="2571750"/>
            <a:ext cx="3310425" cy="22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26319D-01CB-E0E2-E063-A22A97DF040C}"/>
              </a:ext>
            </a:extLst>
          </p:cNvPr>
          <p:cNvSpPr/>
          <p:nvPr/>
        </p:nvSpPr>
        <p:spPr>
          <a:xfrm>
            <a:off x="4224528" y="0"/>
            <a:ext cx="4809744" cy="50109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F954C-349F-E84F-F7B8-6908EF93C056}"/>
              </a:ext>
            </a:extLst>
          </p:cNvPr>
          <p:cNvSpPr/>
          <p:nvPr/>
        </p:nvSpPr>
        <p:spPr>
          <a:xfrm>
            <a:off x="639920" y="0"/>
            <a:ext cx="3932080" cy="22069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2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4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 theorie</a:t>
            </a:r>
            <a:endParaRPr b="1" dirty="0"/>
          </a:p>
        </p:txBody>
      </p:sp>
      <p:sp>
        <p:nvSpPr>
          <p:cNvPr id="2186" name="Google Shape;2186;p43"/>
          <p:cNvSpPr txBox="1">
            <a:spLocks noGrp="1"/>
          </p:cNvSpPr>
          <p:nvPr>
            <p:ph type="title" idx="2"/>
          </p:nvPr>
        </p:nvSpPr>
        <p:spPr>
          <a:xfrm>
            <a:off x="2646000" y="1012100"/>
            <a:ext cx="38520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C60F8-AFE6-1101-3F52-3F3C9F914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Event </a:t>
            </a:r>
            <a:r>
              <a:rPr lang="nl-NL" dirty="0" err="1"/>
              <a:t>Centrality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0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28C5B1E-A629-7F4F-AE6B-3F1493058A6B}"/>
              </a:ext>
            </a:extLst>
          </p:cNvPr>
          <p:cNvSpPr txBox="1"/>
          <p:nvPr/>
        </p:nvSpPr>
        <p:spPr>
          <a:xfrm>
            <a:off x="534160" y="332656"/>
            <a:ext cx="8334000" cy="790347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Berntsen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Rubin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(2006, 2007) – </a:t>
            </a:r>
            <a:r>
              <a:rPr lang="nl-NL" sz="2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Centrality</a:t>
            </a:r>
            <a:r>
              <a:rPr lang="nl-NL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Events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25EA9003-2A1B-3A39-24D0-7FB04F5504D2}"/>
              </a:ext>
            </a:extLst>
          </p:cNvPr>
          <p:cNvSpPr txBox="1"/>
          <p:nvPr/>
        </p:nvSpPr>
        <p:spPr>
          <a:xfrm>
            <a:off x="597419" y="3343764"/>
            <a:ext cx="3072024" cy="580169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geïntegreerd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64C4980-CCBF-D9DF-5594-58DEA4898292}"/>
              </a:ext>
            </a:extLst>
          </p:cNvPr>
          <p:cNvSpPr txBox="1"/>
          <p:nvPr/>
        </p:nvSpPr>
        <p:spPr>
          <a:xfrm>
            <a:off x="593200" y="1429110"/>
            <a:ext cx="3072024" cy="65122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Emotioneel geladen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B08FEA3-5CE7-BB03-649F-7BC8C5926C8A}"/>
              </a:ext>
            </a:extLst>
          </p:cNvPr>
          <p:cNvSpPr txBox="1"/>
          <p:nvPr/>
        </p:nvSpPr>
        <p:spPr>
          <a:xfrm>
            <a:off x="597419" y="2386437"/>
            <a:ext cx="3072024" cy="65122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“Anders” dan andere herinneringen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EF65C4C-963C-36F2-68C2-CC42532B1054}"/>
              </a:ext>
            </a:extLst>
          </p:cNvPr>
          <p:cNvSpPr txBox="1"/>
          <p:nvPr/>
        </p:nvSpPr>
        <p:spPr>
          <a:xfrm>
            <a:off x="593200" y="4230039"/>
            <a:ext cx="3072024" cy="580169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Makkelijk op te halen</a:t>
            </a:r>
          </a:p>
        </p:txBody>
      </p:sp>
      <p:pic>
        <p:nvPicPr>
          <p:cNvPr id="3074" name="Picture 2" descr="Modern Army Men Toy, Swat Special Forces With Action Figure Play Set |  Fruugo NL">
            <a:extLst>
              <a:ext uri="{FF2B5EF4-FFF2-40B4-BE49-F238E27FC236}">
                <a16:creationId xmlns:a16="http://schemas.microsoft.com/office/drawing/2014/main" id="{5F6B84D8-950E-3AAC-4454-68C32012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800" y1="58500" x2="12800" y2="51900"/>
                        <a14:foregroundMark x1="28100" y1="69900" x2="31100" y2="71900"/>
                        <a14:foregroundMark x1="28600" y1="71000" x2="34600" y2="73400"/>
                        <a14:backgroundMark x1="39900" y1="16400" x2="51700" y2="21700"/>
                        <a14:backgroundMark x1="51700" y1="21700" x2="53100" y2="19800"/>
                        <a14:backgroundMark x1="39500" y1="20300" x2="52200" y2="23200"/>
                        <a14:backgroundMark x1="52200" y1="23200" x2="52500" y2="23700"/>
                        <a14:backgroundMark x1="38700" y1="14500" x2="39000" y2="22800"/>
                        <a14:backgroundMark x1="40000" y1="12700" x2="43600" y2="12800"/>
                        <a14:backgroundMark x1="37200" y1="45100" x2="37900" y2="15200"/>
                        <a14:backgroundMark x1="37900" y1="15200" x2="37000" y2="1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45" r="4320" b="6416"/>
          <a:stretch/>
        </p:blipFill>
        <p:spPr bwMode="auto">
          <a:xfrm>
            <a:off x="4701160" y="2080330"/>
            <a:ext cx="3202437" cy="20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1025</Words>
  <Application>Microsoft Office PowerPoint</Application>
  <PresentationFormat>Diavoorstelling (16:9)</PresentationFormat>
  <Paragraphs>183</Paragraphs>
  <Slides>38</Slides>
  <Notes>10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7" baseType="lpstr">
      <vt:lpstr>Open Sans ExtraBold</vt:lpstr>
      <vt:lpstr>Wingdings</vt:lpstr>
      <vt:lpstr>Overpass Black</vt:lpstr>
      <vt:lpstr>Fira Sans Extra Condensed Medium</vt:lpstr>
      <vt:lpstr>Times New Roman</vt:lpstr>
      <vt:lpstr>Arial</vt:lpstr>
      <vt:lpstr>Sitka Banner</vt:lpstr>
      <vt:lpstr>Open Sans</vt:lpstr>
      <vt:lpstr>Aqua Marketing Plan by Slidego</vt:lpstr>
      <vt:lpstr>Centraliteit van gebeurtenissen</vt:lpstr>
      <vt:lpstr>Mirjam Vermeulen</vt:lpstr>
      <vt:lpstr>Vandaag</vt:lpstr>
      <vt:lpstr>1</vt:lpstr>
      <vt:lpstr>PowerPoint-presentatie</vt:lpstr>
      <vt:lpstr>PowerPoint-presentatie</vt:lpstr>
      <vt:lpstr>PowerPoint-presentatie</vt:lpstr>
      <vt:lpstr>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</vt:lpstr>
      <vt:lpstr>PowerPoint-presentatie</vt:lpstr>
      <vt:lpstr>PowerPoint-presentatie</vt:lpstr>
      <vt:lpstr>PowerPoint-presentatie</vt:lpstr>
      <vt:lpstr>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Dankjewel</vt:lpstr>
      <vt:lpstr>Extra 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Experimenteel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Marketing Plan</dc:title>
  <dc:creator>Mirjam Vermeulen</dc:creator>
  <cp:lastModifiedBy>Houweling, Britt</cp:lastModifiedBy>
  <cp:revision>2</cp:revision>
  <dcterms:modified xsi:type="dcterms:W3CDTF">2023-10-31T20:49:25Z</dcterms:modified>
</cp:coreProperties>
</file>