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62" r:id="rId6"/>
    <p:sldId id="263" r:id="rId7"/>
    <p:sldId id="265" r:id="rId8"/>
    <p:sldId id="267" r:id="rId9"/>
    <p:sldId id="266" r:id="rId10"/>
    <p:sldId id="259" r:id="rId11"/>
    <p:sldId id="270" r:id="rId12"/>
    <p:sldId id="269" r:id="rId13"/>
    <p:sldId id="272" r:id="rId14"/>
    <p:sldId id="271" r:id="rId15"/>
    <p:sldId id="264" r:id="rId16"/>
    <p:sldId id="27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1F1"/>
    <a:srgbClr val="129A7E"/>
    <a:srgbClr val="3D3D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339"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5" name="Rechthoek 24"/>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jdelijke aanduiding voor datum 14"/>
          <p:cNvSpPr>
            <a:spLocks noGrp="1"/>
          </p:cNvSpPr>
          <p:nvPr userDrawn="1">
            <p:ph type="dt" sz="half" idx="10"/>
          </p:nvPr>
        </p:nvSpPr>
        <p:spPr>
          <a:xfrm>
            <a:off x="623888" y="6356351"/>
            <a:ext cx="2057400" cy="365125"/>
          </a:xfrm>
        </p:spPr>
        <p:txBody>
          <a:bodyPr/>
          <a:lstStyle>
            <a:lvl1pPr>
              <a:defRPr>
                <a:solidFill>
                  <a:srgbClr val="3D3D3D"/>
                </a:solidFill>
              </a:defRPr>
            </a:lvl1pPr>
          </a:lstStyle>
          <a:p>
            <a:fld id="{10616F98-C624-409A-A8F9-2E65D504C521}" type="datetimeFigureOut">
              <a:rPr lang="nl-NL" smtClean="0"/>
              <a:pPr/>
              <a:t>31-10-2023</a:t>
            </a:fld>
            <a:endParaRPr lang="nl-NL" dirty="0"/>
          </a:p>
        </p:txBody>
      </p:sp>
      <p:sp>
        <p:nvSpPr>
          <p:cNvPr id="23" name="Title 1"/>
          <p:cNvSpPr>
            <a:spLocks noGrp="1"/>
          </p:cNvSpPr>
          <p:nvPr>
            <p:ph type="title"/>
          </p:nvPr>
        </p:nvSpPr>
        <p:spPr>
          <a:xfrm>
            <a:off x="623888" y="1045030"/>
            <a:ext cx="6389233" cy="3473902"/>
          </a:xfrm>
        </p:spPr>
        <p:txBody>
          <a:bodyPr bIns="0" anchor="b"/>
          <a:lstStyle>
            <a:lvl1pPr>
              <a:defRPr sz="6000">
                <a:solidFill>
                  <a:srgbClr val="F1F1F1"/>
                </a:solidFill>
              </a:defRPr>
            </a:lvl1pPr>
          </a:lstStyle>
          <a:p>
            <a:r>
              <a:rPr lang="nl-NL"/>
              <a:t>Klik om de stijl te bewerken</a:t>
            </a:r>
            <a:endParaRPr lang="en-US" dirty="0"/>
          </a:p>
        </p:txBody>
      </p:sp>
      <p:sp>
        <p:nvSpPr>
          <p:cNvPr id="24" name="Text Placeholder 2"/>
          <p:cNvSpPr>
            <a:spLocks noGrp="1"/>
          </p:cNvSpPr>
          <p:nvPr>
            <p:ph type="body" idx="1"/>
          </p:nvPr>
        </p:nvSpPr>
        <p:spPr>
          <a:xfrm>
            <a:off x="623888" y="4633009"/>
            <a:ext cx="7920000" cy="1500187"/>
          </a:xfrm>
        </p:spPr>
        <p:txBody>
          <a:bodyPr/>
          <a:lstStyle>
            <a:lvl1pPr marL="0" indent="0">
              <a:buNone/>
              <a:defRPr sz="2400">
                <a:solidFill>
                  <a:srgbClr val="3D3D3D"/>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cxnSp>
        <p:nvCxnSpPr>
          <p:cNvPr id="29" name="Rechte verbindingslijn 28"/>
          <p:cNvCxnSpPr/>
          <p:nvPr userDrawn="1"/>
        </p:nvCxnSpPr>
        <p:spPr>
          <a:xfrm>
            <a:off x="623888" y="4544243"/>
            <a:ext cx="7920000" cy="0"/>
          </a:xfrm>
          <a:prstGeom prst="line">
            <a:avLst/>
          </a:prstGeom>
          <a:ln>
            <a:solidFill>
              <a:srgbClr val="F1F1F1"/>
            </a:solidFill>
          </a:ln>
        </p:spPr>
        <p:style>
          <a:lnRef idx="1">
            <a:schemeClr val="accent1"/>
          </a:lnRef>
          <a:fillRef idx="0">
            <a:schemeClr val="accent1"/>
          </a:fillRef>
          <a:effectRef idx="0">
            <a:schemeClr val="accent1"/>
          </a:effectRef>
          <a:fontRef idx="minor">
            <a:schemeClr val="tx1"/>
          </a:fontRef>
        </p:style>
      </p:cxnSp>
      <p:pic>
        <p:nvPicPr>
          <p:cNvPr id="4" name="Afbeelding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4896" y="427086"/>
            <a:ext cx="1078991" cy="2665476"/>
          </a:xfrm>
          <a:prstGeom prst="rect">
            <a:avLst/>
          </a:prstGeom>
        </p:spPr>
      </p:pic>
    </p:spTree>
    <p:extLst>
      <p:ext uri="{BB962C8B-B14F-4D97-AF65-F5344CB8AC3E}">
        <p14:creationId xmlns:p14="http://schemas.microsoft.com/office/powerpoint/2010/main" val="193376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0616F98-C624-409A-A8F9-2E65D504C521}" type="datetimeFigureOut">
              <a:rPr lang="nl-NL" smtClean="0"/>
              <a:t>31-10-2023</a:t>
            </a:fld>
            <a:endParaRPr lang="nl-NL"/>
          </a:p>
        </p:txBody>
      </p:sp>
      <p:sp>
        <p:nvSpPr>
          <p:cNvPr id="6" name="Slide Number Placeholder 5"/>
          <p:cNvSpPr>
            <a:spLocks noGrp="1"/>
          </p:cNvSpPr>
          <p:nvPr>
            <p:ph type="sldNum" sz="quarter" idx="12"/>
          </p:nvPr>
        </p:nvSpPr>
        <p:spPr/>
        <p:txBody>
          <a:bodyPr/>
          <a:lstStyle/>
          <a:p>
            <a:fld id="{15D6AE0D-1F0C-4ED4-831B-4038507FE515}" type="slidenum">
              <a:rPr lang="nl-NL" smtClean="0"/>
              <a:t>‹nr.›</a:t>
            </a:fld>
            <a:endParaRPr lang="nl-NL"/>
          </a:p>
        </p:txBody>
      </p:sp>
    </p:spTree>
    <p:extLst>
      <p:ext uri="{BB962C8B-B14F-4D97-AF65-F5344CB8AC3E}">
        <p14:creationId xmlns:p14="http://schemas.microsoft.com/office/powerpoint/2010/main" val="244307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hthoek 6"/>
          <p:cNvSpPr/>
          <p:nvPr userDrawn="1"/>
        </p:nvSpPr>
        <p:spPr>
          <a:xfrm>
            <a:off x="548640" y="1724297"/>
            <a:ext cx="8098971" cy="174172"/>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Vertical Title 1"/>
          <p:cNvSpPr>
            <a:spLocks noGrp="1"/>
          </p:cNvSpPr>
          <p:nvPr>
            <p:ph type="title" orient="vert"/>
          </p:nvPr>
        </p:nvSpPr>
        <p:spPr>
          <a:xfrm>
            <a:off x="6543675" y="1132113"/>
            <a:ext cx="1971675" cy="5044849"/>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28650" y="1132113"/>
            <a:ext cx="5800725" cy="5044849"/>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0616F98-C624-409A-A8F9-2E65D504C521}" type="datetimeFigureOut">
              <a:rPr lang="nl-NL" smtClean="0"/>
              <a:t>31-10-2023</a:t>
            </a:fld>
            <a:endParaRPr lang="nl-NL"/>
          </a:p>
        </p:txBody>
      </p:sp>
      <p:sp>
        <p:nvSpPr>
          <p:cNvPr id="6" name="Slide Number Placeholder 5"/>
          <p:cNvSpPr>
            <a:spLocks noGrp="1"/>
          </p:cNvSpPr>
          <p:nvPr>
            <p:ph type="sldNum" sz="quarter" idx="12"/>
          </p:nvPr>
        </p:nvSpPr>
        <p:spPr/>
        <p:txBody>
          <a:bodyPr/>
          <a:lstStyle/>
          <a:p>
            <a:fld id="{15D6AE0D-1F0C-4ED4-831B-4038507FE515}" type="slidenum">
              <a:rPr lang="nl-NL" smtClean="0"/>
              <a:t>‹nr.›</a:t>
            </a:fld>
            <a:endParaRPr lang="nl-NL"/>
          </a:p>
        </p:txBody>
      </p:sp>
    </p:spTree>
    <p:extLst>
      <p:ext uri="{BB962C8B-B14F-4D97-AF65-F5344CB8AC3E}">
        <p14:creationId xmlns:p14="http://schemas.microsoft.com/office/powerpoint/2010/main" val="135556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0616F98-C624-409A-A8F9-2E65D504C521}" type="datetimeFigureOut">
              <a:rPr lang="nl-NL" smtClean="0"/>
              <a:t>31-10-2023</a:t>
            </a:fld>
            <a:endParaRPr lang="nl-NL"/>
          </a:p>
        </p:txBody>
      </p:sp>
      <p:sp>
        <p:nvSpPr>
          <p:cNvPr id="6" name="Slide Number Placeholder 5"/>
          <p:cNvSpPr>
            <a:spLocks noGrp="1"/>
          </p:cNvSpPr>
          <p:nvPr>
            <p:ph type="sldNum" sz="quarter" idx="12"/>
          </p:nvPr>
        </p:nvSpPr>
        <p:spPr/>
        <p:txBody>
          <a:bodyPr/>
          <a:lstStyle/>
          <a:p>
            <a:fld id="{15D6AE0D-1F0C-4ED4-831B-4038507FE515}" type="slidenum">
              <a:rPr lang="nl-NL" smtClean="0"/>
              <a:t>‹nr.›</a:t>
            </a:fld>
            <a:endParaRPr lang="nl-NL"/>
          </a:p>
        </p:txBody>
      </p:sp>
    </p:spTree>
    <p:extLst>
      <p:ext uri="{BB962C8B-B14F-4D97-AF65-F5344CB8AC3E}">
        <p14:creationId xmlns:p14="http://schemas.microsoft.com/office/powerpoint/2010/main" val="182442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10" name="Rechthoek 9"/>
          <p:cNvSpPr/>
          <p:nvPr userDrawn="1"/>
        </p:nvSpPr>
        <p:spPr>
          <a:xfrm>
            <a:off x="505097" y="1593669"/>
            <a:ext cx="8116389" cy="418011"/>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Date Placeholder 3"/>
          <p:cNvSpPr>
            <a:spLocks noGrp="1"/>
          </p:cNvSpPr>
          <p:nvPr>
            <p:ph type="dt" sz="half" idx="10"/>
          </p:nvPr>
        </p:nvSpPr>
        <p:spPr/>
        <p:txBody>
          <a:bodyPr/>
          <a:lstStyle/>
          <a:p>
            <a:fld id="{10616F98-C624-409A-A8F9-2E65D504C521}" type="datetimeFigureOut">
              <a:rPr lang="nl-NL" smtClean="0"/>
              <a:t>31-10-2023</a:t>
            </a:fld>
            <a:endParaRPr lang="nl-NL"/>
          </a:p>
        </p:txBody>
      </p:sp>
      <p:sp>
        <p:nvSpPr>
          <p:cNvPr id="6" name="Slide Number Placeholder 5"/>
          <p:cNvSpPr>
            <a:spLocks noGrp="1"/>
          </p:cNvSpPr>
          <p:nvPr>
            <p:ph type="sldNum" sz="quarter" idx="12"/>
          </p:nvPr>
        </p:nvSpPr>
        <p:spPr/>
        <p:txBody>
          <a:bodyPr/>
          <a:lstStyle/>
          <a:p>
            <a:fld id="{15D6AE0D-1F0C-4ED4-831B-4038507FE515}" type="slidenum">
              <a:rPr lang="nl-NL" smtClean="0"/>
              <a:t>‹nr.›</a:t>
            </a:fld>
            <a:endParaRPr lang="nl-NL"/>
          </a:p>
        </p:txBody>
      </p:sp>
      <p:sp>
        <p:nvSpPr>
          <p:cNvPr id="7" name="Title 1"/>
          <p:cNvSpPr>
            <a:spLocks noGrp="1"/>
          </p:cNvSpPr>
          <p:nvPr>
            <p:ph type="title"/>
          </p:nvPr>
        </p:nvSpPr>
        <p:spPr>
          <a:xfrm>
            <a:off x="623888" y="1666194"/>
            <a:ext cx="7920000" cy="2852737"/>
          </a:xfrm>
        </p:spPr>
        <p:txBody>
          <a:bodyPr bIns="0" anchor="b"/>
          <a:lstStyle>
            <a:lvl1pPr>
              <a:defRPr sz="6000">
                <a:solidFill>
                  <a:srgbClr val="3D3D3D"/>
                </a:solidFill>
              </a:defRPr>
            </a:lvl1pPr>
          </a:lstStyle>
          <a:p>
            <a:r>
              <a:rPr lang="nl-NL"/>
              <a:t>Klik om de stijl te bewerken</a:t>
            </a:r>
            <a:endParaRPr lang="en-US" dirty="0"/>
          </a:p>
        </p:txBody>
      </p:sp>
      <p:sp>
        <p:nvSpPr>
          <p:cNvPr id="8" name="Text Placeholder 2"/>
          <p:cNvSpPr>
            <a:spLocks noGrp="1"/>
          </p:cNvSpPr>
          <p:nvPr>
            <p:ph type="body" idx="1"/>
          </p:nvPr>
        </p:nvSpPr>
        <p:spPr>
          <a:xfrm>
            <a:off x="623888" y="4633009"/>
            <a:ext cx="7920000" cy="1500187"/>
          </a:xfrm>
        </p:spPr>
        <p:txBody>
          <a:bodyPr/>
          <a:lstStyle>
            <a:lvl1pPr marL="0" indent="0">
              <a:buNone/>
              <a:defRPr sz="2400">
                <a:solidFill>
                  <a:srgbClr val="3D3D3D"/>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cxnSp>
        <p:nvCxnSpPr>
          <p:cNvPr id="9" name="Rechte verbindingslijn 8"/>
          <p:cNvCxnSpPr/>
          <p:nvPr userDrawn="1"/>
        </p:nvCxnSpPr>
        <p:spPr>
          <a:xfrm>
            <a:off x="623888" y="4544243"/>
            <a:ext cx="79200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94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77879"/>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77879"/>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0616F98-C624-409A-A8F9-2E65D504C521}" type="datetimeFigureOut">
              <a:rPr lang="nl-NL" smtClean="0"/>
              <a:t>31-10-2023</a:t>
            </a:fld>
            <a:endParaRPr lang="nl-NL"/>
          </a:p>
        </p:txBody>
      </p:sp>
      <p:sp>
        <p:nvSpPr>
          <p:cNvPr id="7" name="Slide Number Placeholder 6"/>
          <p:cNvSpPr>
            <a:spLocks noGrp="1"/>
          </p:cNvSpPr>
          <p:nvPr>
            <p:ph type="sldNum" sz="quarter" idx="12"/>
          </p:nvPr>
        </p:nvSpPr>
        <p:spPr/>
        <p:txBody>
          <a:bodyPr/>
          <a:lstStyle/>
          <a:p>
            <a:fld id="{15D6AE0D-1F0C-4ED4-831B-4038507FE515}" type="slidenum">
              <a:rPr lang="nl-NL" smtClean="0"/>
              <a:t>‹nr.›</a:t>
            </a:fld>
            <a:endParaRPr lang="nl-NL"/>
          </a:p>
        </p:txBody>
      </p:sp>
    </p:spTree>
    <p:extLst>
      <p:ext uri="{BB962C8B-B14F-4D97-AF65-F5344CB8AC3E}">
        <p14:creationId xmlns:p14="http://schemas.microsoft.com/office/powerpoint/2010/main" val="268001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426089"/>
            <a:ext cx="57600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872749"/>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29842" y="2696661"/>
            <a:ext cx="3868340" cy="351255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872749"/>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629150" y="2696661"/>
            <a:ext cx="3887391" cy="351255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0616F98-C624-409A-A8F9-2E65D504C521}" type="datetimeFigureOut">
              <a:rPr lang="nl-NL" smtClean="0"/>
              <a:t>31-10-2023</a:t>
            </a:fld>
            <a:endParaRPr lang="nl-NL"/>
          </a:p>
        </p:txBody>
      </p:sp>
      <p:sp>
        <p:nvSpPr>
          <p:cNvPr id="9" name="Slide Number Placeholder 8"/>
          <p:cNvSpPr>
            <a:spLocks noGrp="1"/>
          </p:cNvSpPr>
          <p:nvPr>
            <p:ph type="sldNum" sz="quarter" idx="12"/>
          </p:nvPr>
        </p:nvSpPr>
        <p:spPr/>
        <p:txBody>
          <a:bodyPr/>
          <a:lstStyle/>
          <a:p>
            <a:fld id="{15D6AE0D-1F0C-4ED4-831B-4038507FE515}" type="slidenum">
              <a:rPr lang="nl-NL" smtClean="0"/>
              <a:t>‹nr.›</a:t>
            </a:fld>
            <a:endParaRPr lang="nl-NL"/>
          </a:p>
        </p:txBody>
      </p:sp>
    </p:spTree>
    <p:extLst>
      <p:ext uri="{BB962C8B-B14F-4D97-AF65-F5344CB8AC3E}">
        <p14:creationId xmlns:p14="http://schemas.microsoft.com/office/powerpoint/2010/main" val="384382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10616F98-C624-409A-A8F9-2E65D504C521}" type="datetimeFigureOut">
              <a:rPr lang="nl-NL" smtClean="0"/>
              <a:t>31-10-2023</a:t>
            </a:fld>
            <a:endParaRPr lang="nl-NL"/>
          </a:p>
        </p:txBody>
      </p:sp>
      <p:sp>
        <p:nvSpPr>
          <p:cNvPr id="5" name="Slide Number Placeholder 4"/>
          <p:cNvSpPr>
            <a:spLocks noGrp="1"/>
          </p:cNvSpPr>
          <p:nvPr>
            <p:ph type="sldNum" sz="quarter" idx="12"/>
          </p:nvPr>
        </p:nvSpPr>
        <p:spPr/>
        <p:txBody>
          <a:bodyPr/>
          <a:lstStyle/>
          <a:p>
            <a:fld id="{15D6AE0D-1F0C-4ED4-831B-4038507FE515}" type="slidenum">
              <a:rPr lang="nl-NL" smtClean="0"/>
              <a:t>‹nr.›</a:t>
            </a:fld>
            <a:endParaRPr lang="nl-NL"/>
          </a:p>
        </p:txBody>
      </p:sp>
    </p:spTree>
    <p:extLst>
      <p:ext uri="{BB962C8B-B14F-4D97-AF65-F5344CB8AC3E}">
        <p14:creationId xmlns:p14="http://schemas.microsoft.com/office/powerpoint/2010/main" val="349402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16F98-C624-409A-A8F9-2E65D504C521}" type="datetimeFigureOut">
              <a:rPr lang="nl-NL" smtClean="0"/>
              <a:t>31-10-2023</a:t>
            </a:fld>
            <a:endParaRPr lang="nl-NL"/>
          </a:p>
        </p:txBody>
      </p:sp>
      <p:sp>
        <p:nvSpPr>
          <p:cNvPr id="4" name="Slide Number Placeholder 3"/>
          <p:cNvSpPr>
            <a:spLocks noGrp="1"/>
          </p:cNvSpPr>
          <p:nvPr>
            <p:ph type="sldNum" sz="quarter" idx="12"/>
          </p:nvPr>
        </p:nvSpPr>
        <p:spPr/>
        <p:txBody>
          <a:bodyPr/>
          <a:lstStyle/>
          <a:p>
            <a:fld id="{15D6AE0D-1F0C-4ED4-831B-4038507FE515}" type="slidenum">
              <a:rPr lang="nl-NL" smtClean="0"/>
              <a:t>‹nr.›</a:t>
            </a:fld>
            <a:endParaRPr lang="nl-NL"/>
          </a:p>
        </p:txBody>
      </p:sp>
      <p:sp>
        <p:nvSpPr>
          <p:cNvPr id="6" name="Rechthoek 5"/>
          <p:cNvSpPr/>
          <p:nvPr userDrawn="1"/>
        </p:nvSpPr>
        <p:spPr>
          <a:xfrm>
            <a:off x="558982" y="1706880"/>
            <a:ext cx="8071213" cy="235131"/>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7077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0" name="Rechthoek 9"/>
          <p:cNvSpPr/>
          <p:nvPr userDrawn="1"/>
        </p:nvSpPr>
        <p:spPr>
          <a:xfrm>
            <a:off x="548640" y="1724297"/>
            <a:ext cx="8098971" cy="174172"/>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1188987"/>
            <a:ext cx="4629150" cy="468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124890"/>
            <a:ext cx="2949178" cy="374409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10616F98-C624-409A-A8F9-2E65D504C521}" type="datetimeFigureOut">
              <a:rPr lang="nl-NL" smtClean="0"/>
              <a:t>31-10-2023</a:t>
            </a:fld>
            <a:endParaRPr lang="nl-NL"/>
          </a:p>
        </p:txBody>
      </p:sp>
      <p:sp>
        <p:nvSpPr>
          <p:cNvPr id="7" name="Slide Number Placeholder 6"/>
          <p:cNvSpPr>
            <a:spLocks noGrp="1"/>
          </p:cNvSpPr>
          <p:nvPr>
            <p:ph type="sldNum" sz="quarter" idx="12"/>
          </p:nvPr>
        </p:nvSpPr>
        <p:spPr/>
        <p:txBody>
          <a:bodyPr/>
          <a:lstStyle/>
          <a:p>
            <a:fld id="{15D6AE0D-1F0C-4ED4-831B-4038507FE515}" type="slidenum">
              <a:rPr lang="nl-NL" smtClean="0"/>
              <a:t>‹nr.›</a:t>
            </a:fld>
            <a:endParaRPr lang="nl-NL"/>
          </a:p>
        </p:txBody>
      </p:sp>
      <p:cxnSp>
        <p:nvCxnSpPr>
          <p:cNvPr id="8" name="Rechte verbindingslijn 7"/>
          <p:cNvCxnSpPr/>
          <p:nvPr userDrawn="1"/>
        </p:nvCxnSpPr>
        <p:spPr>
          <a:xfrm>
            <a:off x="623888" y="2057400"/>
            <a:ext cx="295513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68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hthoek 7"/>
          <p:cNvSpPr/>
          <p:nvPr userDrawn="1"/>
        </p:nvSpPr>
        <p:spPr>
          <a:xfrm>
            <a:off x="548640" y="1724297"/>
            <a:ext cx="8098971" cy="174172"/>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9" name="Rechte verbindingslijn 8"/>
          <p:cNvCxnSpPr/>
          <p:nvPr userDrawn="1"/>
        </p:nvCxnSpPr>
        <p:spPr>
          <a:xfrm>
            <a:off x="623888" y="2057400"/>
            <a:ext cx="295513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1188988"/>
            <a:ext cx="4632431" cy="46800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133600"/>
            <a:ext cx="2949178" cy="37353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10616F98-C624-409A-A8F9-2E65D504C521}" type="datetimeFigureOut">
              <a:rPr lang="nl-NL" smtClean="0"/>
              <a:t>31-10-2023</a:t>
            </a:fld>
            <a:endParaRPr lang="nl-NL"/>
          </a:p>
        </p:txBody>
      </p:sp>
      <p:sp>
        <p:nvSpPr>
          <p:cNvPr id="7" name="Slide Number Placeholder 6"/>
          <p:cNvSpPr>
            <a:spLocks noGrp="1"/>
          </p:cNvSpPr>
          <p:nvPr>
            <p:ph type="sldNum" sz="quarter" idx="12"/>
          </p:nvPr>
        </p:nvSpPr>
        <p:spPr/>
        <p:txBody>
          <a:bodyPr/>
          <a:lstStyle/>
          <a:p>
            <a:fld id="{15D6AE0D-1F0C-4ED4-831B-4038507FE515}" type="slidenum">
              <a:rPr lang="nl-NL" smtClean="0"/>
              <a:t>‹nr.›</a:t>
            </a:fld>
            <a:endParaRPr lang="nl-NL"/>
          </a:p>
        </p:txBody>
      </p:sp>
    </p:spTree>
    <p:extLst>
      <p:ext uri="{BB962C8B-B14F-4D97-AF65-F5344CB8AC3E}">
        <p14:creationId xmlns:p14="http://schemas.microsoft.com/office/powerpoint/2010/main" val="62207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49" y="421279"/>
            <a:ext cx="6670221" cy="1325563"/>
          </a:xfrm>
          <a:prstGeom prst="rect">
            <a:avLst/>
          </a:prstGeom>
        </p:spPr>
        <p:txBody>
          <a:bodyPr vert="horz" lIns="91440" tIns="45720" rIns="91440" bIns="45720" rtlCol="0" anchor="b" anchorCtr="0">
            <a:normAutofit/>
          </a:bodyPr>
          <a:lstStyle/>
          <a:p>
            <a:r>
              <a:rPr lang="nl-NL" dirty="0"/>
              <a:t>Klik om de stijl te bewerken</a:t>
            </a:r>
            <a:endParaRPr lang="en-US" dirty="0"/>
          </a:p>
        </p:txBody>
      </p:sp>
      <p:sp>
        <p:nvSpPr>
          <p:cNvPr id="3" name="Text Placeholder 2"/>
          <p:cNvSpPr>
            <a:spLocks noGrp="1"/>
          </p:cNvSpPr>
          <p:nvPr>
            <p:ph type="body" idx="1"/>
          </p:nvPr>
        </p:nvSpPr>
        <p:spPr>
          <a:xfrm>
            <a:off x="628650" y="1881778"/>
            <a:ext cx="7886700" cy="4351338"/>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10616F98-C624-409A-A8F9-2E65D504C521}" type="datetimeFigureOut">
              <a:rPr lang="nl-NL" smtClean="0"/>
              <a:pPr/>
              <a:t>31-10-2023</a:t>
            </a:fld>
            <a:endParaRPr lang="nl-NL"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5D6AE0D-1F0C-4ED4-831B-4038507FE515}" type="slidenum">
              <a:rPr lang="nl-NL" smtClean="0"/>
              <a:pPr/>
              <a:t>‹nr.›</a:t>
            </a:fld>
            <a:endParaRPr lang="nl-NL" dirty="0"/>
          </a:p>
        </p:txBody>
      </p:sp>
      <p:cxnSp>
        <p:nvCxnSpPr>
          <p:cNvPr id="8" name="Rechte verbindingslijn 7"/>
          <p:cNvCxnSpPr/>
          <p:nvPr/>
        </p:nvCxnSpPr>
        <p:spPr>
          <a:xfrm>
            <a:off x="623888" y="1807805"/>
            <a:ext cx="79200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Afbeelding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464894" y="421279"/>
            <a:ext cx="1078994" cy="1078994"/>
          </a:xfrm>
          <a:prstGeom prst="rect">
            <a:avLst/>
          </a:prstGeom>
        </p:spPr>
      </p:pic>
    </p:spTree>
    <p:extLst>
      <p:ext uri="{BB962C8B-B14F-4D97-AF65-F5344CB8AC3E}">
        <p14:creationId xmlns:p14="http://schemas.microsoft.com/office/powerpoint/2010/main" val="38234715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hospers@degroenepraktijk.org" TargetMode="External"/><Relationship Id="rId2" Type="http://schemas.openxmlformats.org/officeDocument/2006/relationships/hyperlink" Target="mailto:m.poch@centrum45.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E9614-D65A-4314-81C9-47F7D54117BE}"/>
              </a:ext>
            </a:extLst>
          </p:cNvPr>
          <p:cNvSpPr>
            <a:spLocks noGrp="1"/>
          </p:cNvSpPr>
          <p:nvPr>
            <p:ph type="ctrTitle"/>
          </p:nvPr>
        </p:nvSpPr>
        <p:spPr/>
        <p:txBody>
          <a:bodyPr/>
          <a:lstStyle/>
          <a:p>
            <a:r>
              <a:rPr lang="nl-NL" dirty="0"/>
              <a:t>Tegenoverdracht</a:t>
            </a:r>
          </a:p>
        </p:txBody>
      </p:sp>
      <p:sp>
        <p:nvSpPr>
          <p:cNvPr id="3" name="Ondertitel 2">
            <a:extLst>
              <a:ext uri="{FF2B5EF4-FFF2-40B4-BE49-F238E27FC236}">
                <a16:creationId xmlns:a16="http://schemas.microsoft.com/office/drawing/2014/main" id="{A4D4B3DD-4EB2-4A6D-8C5D-813C3E8E5308}"/>
              </a:ext>
            </a:extLst>
          </p:cNvPr>
          <p:cNvSpPr>
            <a:spLocks noGrp="1"/>
          </p:cNvSpPr>
          <p:nvPr>
            <p:ph type="subTitle" idx="1"/>
          </p:nvPr>
        </p:nvSpPr>
        <p:spPr/>
        <p:txBody>
          <a:bodyPr/>
          <a:lstStyle/>
          <a:p>
            <a:r>
              <a:rPr lang="nl-NL" dirty="0"/>
              <a:t>Contactdag LZV 1 november 2023</a:t>
            </a:r>
          </a:p>
          <a:p>
            <a:endParaRPr lang="nl-NL" dirty="0"/>
          </a:p>
          <a:p>
            <a:r>
              <a:rPr lang="nl-NL" dirty="0"/>
              <a:t>Mariana Poch en Mirjam Hospers</a:t>
            </a:r>
          </a:p>
        </p:txBody>
      </p:sp>
    </p:spTree>
    <p:extLst>
      <p:ext uri="{BB962C8B-B14F-4D97-AF65-F5344CB8AC3E}">
        <p14:creationId xmlns:p14="http://schemas.microsoft.com/office/powerpoint/2010/main" val="197405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D1E192-B154-4F92-9500-35F3DBA3E752}"/>
              </a:ext>
            </a:extLst>
          </p:cNvPr>
          <p:cNvSpPr>
            <a:spLocks noGrp="1"/>
          </p:cNvSpPr>
          <p:nvPr>
            <p:ph type="title"/>
          </p:nvPr>
        </p:nvSpPr>
        <p:spPr/>
        <p:txBody>
          <a:bodyPr/>
          <a:lstStyle/>
          <a:p>
            <a:r>
              <a:rPr lang="nl-NL" dirty="0"/>
              <a:t>Oefening	</a:t>
            </a:r>
          </a:p>
        </p:txBody>
      </p:sp>
      <p:sp>
        <p:nvSpPr>
          <p:cNvPr id="3" name="Tijdelijke aanduiding voor inhoud 2">
            <a:extLst>
              <a:ext uri="{FF2B5EF4-FFF2-40B4-BE49-F238E27FC236}">
                <a16:creationId xmlns:a16="http://schemas.microsoft.com/office/drawing/2014/main" id="{1D79FE0B-CD80-4D78-B738-7F52E35D7D13}"/>
              </a:ext>
            </a:extLst>
          </p:cNvPr>
          <p:cNvSpPr>
            <a:spLocks noGrp="1"/>
          </p:cNvSpPr>
          <p:nvPr>
            <p:ph idx="1"/>
          </p:nvPr>
        </p:nvSpPr>
        <p:spPr>
          <a:xfrm>
            <a:off x="628650" y="1881777"/>
            <a:ext cx="7886700" cy="4554943"/>
          </a:xfrm>
        </p:spPr>
        <p:txBody>
          <a:bodyPr>
            <a:normAutofit fontScale="85000" lnSpcReduction="20000"/>
          </a:bodyPr>
          <a:lstStyle/>
          <a:p>
            <a:pPr marL="0" indent="0">
              <a:buNone/>
            </a:pPr>
            <a:r>
              <a:rPr lang="nl-NL" dirty="0"/>
              <a:t>Oefening met de stok:</a:t>
            </a:r>
          </a:p>
          <a:p>
            <a:r>
              <a:rPr lang="nl-NL" dirty="0"/>
              <a:t>Wat voelde je in jouw lichaam qua lichaamssensaties bij het leiden?</a:t>
            </a:r>
          </a:p>
          <a:p>
            <a:r>
              <a:rPr lang="nl-NL" dirty="0"/>
              <a:t>Wat voelde je in jouw lichaam qua lichaamssensaties bij het volgen?</a:t>
            </a:r>
          </a:p>
          <a:p>
            <a:r>
              <a:rPr lang="nl-NL" dirty="0"/>
              <a:t>Welke gedachten had je daarbij? Herken je dat?</a:t>
            </a:r>
          </a:p>
          <a:p>
            <a:r>
              <a:rPr lang="nl-NL" dirty="0"/>
              <a:t>Welke emoties had je daarbij? Herken je dat?</a:t>
            </a:r>
          </a:p>
          <a:p>
            <a:r>
              <a:rPr lang="nl-NL" dirty="0"/>
              <a:t>Wat had je willen doen? Wat was je neiging tot handelen? Herken je dat?</a:t>
            </a:r>
          </a:p>
          <a:p>
            <a:pPr marL="0" indent="0">
              <a:buNone/>
            </a:pPr>
            <a:endParaRPr lang="nl-NL" dirty="0"/>
          </a:p>
          <a:p>
            <a:pPr marL="0" indent="0">
              <a:buNone/>
            </a:pPr>
            <a:r>
              <a:rPr lang="nl-NL" dirty="0"/>
              <a:t>Koppel deze gevoelens eens aan de Roos. Waar zit je dan in de Roos?</a:t>
            </a:r>
          </a:p>
          <a:p>
            <a:pPr marL="0" indent="0">
              <a:buNone/>
            </a:pPr>
            <a:endParaRPr lang="nl-NL" dirty="0"/>
          </a:p>
        </p:txBody>
      </p:sp>
    </p:spTree>
    <p:extLst>
      <p:ext uri="{BB962C8B-B14F-4D97-AF65-F5344CB8AC3E}">
        <p14:creationId xmlns:p14="http://schemas.microsoft.com/office/powerpoint/2010/main" val="380512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D1E192-B154-4F92-9500-35F3DBA3E752}"/>
              </a:ext>
            </a:extLst>
          </p:cNvPr>
          <p:cNvSpPr>
            <a:spLocks noGrp="1"/>
          </p:cNvSpPr>
          <p:nvPr>
            <p:ph type="title"/>
          </p:nvPr>
        </p:nvSpPr>
        <p:spPr/>
        <p:txBody>
          <a:bodyPr/>
          <a:lstStyle/>
          <a:p>
            <a:r>
              <a:rPr lang="nl-NL" dirty="0"/>
              <a:t>Roos van </a:t>
            </a:r>
            <a:r>
              <a:rPr lang="nl-NL" dirty="0" err="1"/>
              <a:t>Leary</a:t>
            </a:r>
            <a:r>
              <a:rPr lang="nl-NL" dirty="0"/>
              <a:t>	</a:t>
            </a:r>
          </a:p>
        </p:txBody>
      </p:sp>
      <p:pic>
        <p:nvPicPr>
          <p:cNvPr id="4" name="Afbeelding 3">
            <a:extLst>
              <a:ext uri="{FF2B5EF4-FFF2-40B4-BE49-F238E27FC236}">
                <a16:creationId xmlns:a16="http://schemas.microsoft.com/office/drawing/2014/main" id="{9C282301-372F-9D8A-B8E5-0DEEA0BD1509}"/>
              </a:ext>
            </a:extLst>
          </p:cNvPr>
          <p:cNvPicPr>
            <a:picLocks noChangeAspect="1"/>
          </p:cNvPicPr>
          <p:nvPr/>
        </p:nvPicPr>
        <p:blipFill>
          <a:blip r:embed="rId2"/>
          <a:stretch>
            <a:fillRect/>
          </a:stretch>
        </p:blipFill>
        <p:spPr>
          <a:xfrm>
            <a:off x="1607485" y="2177539"/>
            <a:ext cx="5929030" cy="4680461"/>
          </a:xfrm>
          <a:prstGeom prst="rect">
            <a:avLst/>
          </a:prstGeom>
        </p:spPr>
      </p:pic>
    </p:spTree>
    <p:extLst>
      <p:ext uri="{BB962C8B-B14F-4D97-AF65-F5344CB8AC3E}">
        <p14:creationId xmlns:p14="http://schemas.microsoft.com/office/powerpoint/2010/main" val="276851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6F32B3-FA34-40B4-AB2B-2666D33BCC6C}"/>
              </a:ext>
            </a:extLst>
          </p:cNvPr>
          <p:cNvSpPr>
            <a:spLocks noGrp="1"/>
          </p:cNvSpPr>
          <p:nvPr>
            <p:ph type="title"/>
          </p:nvPr>
        </p:nvSpPr>
        <p:spPr/>
        <p:txBody>
          <a:bodyPr/>
          <a:lstStyle/>
          <a:p>
            <a:r>
              <a:rPr lang="nl-NL" dirty="0"/>
              <a:t>Roos van </a:t>
            </a:r>
            <a:r>
              <a:rPr lang="nl-NL" dirty="0" err="1"/>
              <a:t>Leary</a:t>
            </a:r>
            <a:r>
              <a:rPr lang="nl-NL" dirty="0"/>
              <a:t>	</a:t>
            </a:r>
          </a:p>
        </p:txBody>
      </p:sp>
      <p:sp>
        <p:nvSpPr>
          <p:cNvPr id="3" name="Tijdelijke aanduiding voor inhoud 2">
            <a:extLst>
              <a:ext uri="{FF2B5EF4-FFF2-40B4-BE49-F238E27FC236}">
                <a16:creationId xmlns:a16="http://schemas.microsoft.com/office/drawing/2014/main" id="{9047254A-310E-4129-96B9-127895D1BB52}"/>
              </a:ext>
            </a:extLst>
          </p:cNvPr>
          <p:cNvSpPr>
            <a:spLocks noGrp="1"/>
          </p:cNvSpPr>
          <p:nvPr>
            <p:ph idx="1"/>
          </p:nvPr>
        </p:nvSpPr>
        <p:spPr>
          <a:xfrm>
            <a:off x="628649" y="1881778"/>
            <a:ext cx="8349887" cy="4351338"/>
          </a:xfrm>
        </p:spPr>
        <p:txBody>
          <a:bodyPr>
            <a:normAutofit/>
          </a:bodyPr>
          <a:lstStyle/>
          <a:p>
            <a:pPr marL="0" indent="0">
              <a:buNone/>
            </a:pPr>
            <a:r>
              <a:rPr lang="nl-NL" sz="2800" dirty="0"/>
              <a:t>Let op:</a:t>
            </a:r>
          </a:p>
          <a:p>
            <a:pPr marL="0" indent="0">
              <a:buNone/>
            </a:pPr>
            <a:endParaRPr lang="nl-NL" dirty="0"/>
          </a:p>
          <a:p>
            <a:pPr marL="0" indent="0">
              <a:buNone/>
            </a:pPr>
            <a:r>
              <a:rPr lang="nl-NL" sz="2800" dirty="0"/>
              <a:t>De dynamiek uit de Roos van </a:t>
            </a:r>
            <a:r>
              <a:rPr lang="nl-NL" sz="2800" dirty="0" err="1"/>
              <a:t>Leary</a:t>
            </a:r>
            <a:r>
              <a:rPr lang="nl-NL" sz="2800" dirty="0"/>
              <a:t> ervaar je niet alleen met cliënten maar ook met collega’s, of tussen instellingen of met </a:t>
            </a:r>
            <a:r>
              <a:rPr lang="nl-NL" sz="2800"/>
              <a:t>andere ketenmedewerkers!</a:t>
            </a:r>
            <a:endParaRPr lang="nl-NL" sz="2800" dirty="0"/>
          </a:p>
          <a:p>
            <a:pPr marL="0" indent="0">
              <a:buNone/>
            </a:pPr>
            <a:r>
              <a:rPr lang="nl-NL" dirty="0"/>
              <a:t> </a:t>
            </a:r>
          </a:p>
        </p:txBody>
      </p:sp>
    </p:spTree>
    <p:extLst>
      <p:ext uri="{BB962C8B-B14F-4D97-AF65-F5344CB8AC3E}">
        <p14:creationId xmlns:p14="http://schemas.microsoft.com/office/powerpoint/2010/main" val="386421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6F32B3-FA34-40B4-AB2B-2666D33BCC6C}"/>
              </a:ext>
            </a:extLst>
          </p:cNvPr>
          <p:cNvSpPr>
            <a:spLocks noGrp="1"/>
          </p:cNvSpPr>
          <p:nvPr>
            <p:ph type="title"/>
          </p:nvPr>
        </p:nvSpPr>
        <p:spPr/>
        <p:txBody>
          <a:bodyPr/>
          <a:lstStyle/>
          <a:p>
            <a:r>
              <a:rPr lang="nl-NL" dirty="0"/>
              <a:t>Roos van </a:t>
            </a:r>
            <a:r>
              <a:rPr lang="nl-NL" dirty="0" err="1"/>
              <a:t>Leary</a:t>
            </a:r>
            <a:r>
              <a:rPr lang="nl-NL" dirty="0"/>
              <a:t>	</a:t>
            </a:r>
          </a:p>
        </p:txBody>
      </p:sp>
      <p:sp>
        <p:nvSpPr>
          <p:cNvPr id="3" name="Tijdelijke aanduiding voor inhoud 2">
            <a:extLst>
              <a:ext uri="{FF2B5EF4-FFF2-40B4-BE49-F238E27FC236}">
                <a16:creationId xmlns:a16="http://schemas.microsoft.com/office/drawing/2014/main" id="{9047254A-310E-4129-96B9-127895D1BB52}"/>
              </a:ext>
            </a:extLst>
          </p:cNvPr>
          <p:cNvSpPr>
            <a:spLocks noGrp="1"/>
          </p:cNvSpPr>
          <p:nvPr>
            <p:ph idx="1"/>
          </p:nvPr>
        </p:nvSpPr>
        <p:spPr>
          <a:xfrm>
            <a:off x="628649" y="1881778"/>
            <a:ext cx="8349887" cy="4351338"/>
          </a:xfrm>
        </p:spPr>
        <p:txBody>
          <a:bodyPr>
            <a:normAutofit fontScale="92500" lnSpcReduction="10000"/>
          </a:bodyPr>
          <a:lstStyle/>
          <a:p>
            <a:pPr marL="0" indent="0">
              <a:buNone/>
            </a:pPr>
            <a:r>
              <a:rPr lang="nl-NL" dirty="0"/>
              <a:t>Vragen?</a:t>
            </a:r>
          </a:p>
          <a:p>
            <a:pPr marL="0" indent="0">
              <a:buNone/>
            </a:pPr>
            <a:endParaRPr lang="nl-NL" dirty="0"/>
          </a:p>
          <a:p>
            <a:pPr marL="0" indent="0">
              <a:buNone/>
            </a:pPr>
            <a:endParaRPr lang="nl-NL" dirty="0"/>
          </a:p>
          <a:p>
            <a:pPr marL="0" indent="0">
              <a:buNone/>
            </a:pPr>
            <a:endParaRPr lang="nl-NL" dirty="0"/>
          </a:p>
          <a:p>
            <a:pPr marL="0" indent="0">
              <a:buNone/>
            </a:pPr>
            <a:r>
              <a:rPr lang="nl-NL" dirty="0"/>
              <a:t>Mariana Poch </a:t>
            </a:r>
            <a:r>
              <a:rPr lang="nl-NL" dirty="0">
                <a:hlinkClick r:id="rId2"/>
              </a:rPr>
              <a:t>m.poch@centrum45.nl</a:t>
            </a:r>
            <a:endParaRPr lang="nl-NL" dirty="0"/>
          </a:p>
          <a:p>
            <a:pPr marL="0" indent="0">
              <a:buNone/>
            </a:pPr>
            <a:endParaRPr lang="nl-NL" dirty="0"/>
          </a:p>
          <a:p>
            <a:pPr marL="0" indent="0">
              <a:buNone/>
            </a:pPr>
            <a:r>
              <a:rPr lang="nl-NL" sz="2800" dirty="0"/>
              <a:t>Mirjam Hospers </a:t>
            </a:r>
            <a:r>
              <a:rPr lang="nl-NL" sz="2800" dirty="0">
                <a:hlinkClick r:id="rId3"/>
              </a:rPr>
              <a:t>m.hospers@degroenepraktijk.org</a:t>
            </a:r>
            <a:endParaRPr lang="nl-NL" sz="2800" dirty="0"/>
          </a:p>
          <a:p>
            <a:pPr marL="0" indent="0">
              <a:buNone/>
            </a:pPr>
            <a:endParaRPr lang="nl-NL" sz="2800" dirty="0"/>
          </a:p>
          <a:p>
            <a:pPr marL="0" indent="0">
              <a:buNone/>
            </a:pPr>
            <a:r>
              <a:rPr lang="nl-NL" dirty="0"/>
              <a:t> </a:t>
            </a:r>
          </a:p>
        </p:txBody>
      </p:sp>
    </p:spTree>
    <p:extLst>
      <p:ext uri="{BB962C8B-B14F-4D97-AF65-F5344CB8AC3E}">
        <p14:creationId xmlns:p14="http://schemas.microsoft.com/office/powerpoint/2010/main" val="118069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C3237-CF1D-4E40-BAD3-AF619181D740}"/>
              </a:ext>
            </a:extLst>
          </p:cNvPr>
          <p:cNvSpPr>
            <a:spLocks noGrp="1"/>
          </p:cNvSpPr>
          <p:nvPr>
            <p:ph type="title"/>
          </p:nvPr>
        </p:nvSpPr>
        <p:spPr/>
        <p:txBody>
          <a:bodyPr/>
          <a:lstStyle/>
          <a:p>
            <a:r>
              <a:rPr lang="nl-NL" dirty="0"/>
              <a:t>Tegenoverdracht</a:t>
            </a:r>
          </a:p>
        </p:txBody>
      </p:sp>
      <p:sp>
        <p:nvSpPr>
          <p:cNvPr id="3" name="Tijdelijke aanduiding voor inhoud 2">
            <a:extLst>
              <a:ext uri="{FF2B5EF4-FFF2-40B4-BE49-F238E27FC236}">
                <a16:creationId xmlns:a16="http://schemas.microsoft.com/office/drawing/2014/main" id="{B5E92FC5-0399-4833-87AB-4309E73A37B3}"/>
              </a:ext>
            </a:extLst>
          </p:cNvPr>
          <p:cNvSpPr>
            <a:spLocks noGrp="1"/>
          </p:cNvSpPr>
          <p:nvPr>
            <p:ph idx="1"/>
          </p:nvPr>
        </p:nvSpPr>
        <p:spPr/>
        <p:txBody>
          <a:bodyPr>
            <a:normAutofit/>
          </a:bodyPr>
          <a:lstStyle/>
          <a:p>
            <a:pPr>
              <a:lnSpc>
                <a:spcPct val="120000"/>
              </a:lnSpc>
            </a:pPr>
            <a:r>
              <a:rPr lang="nl-NL" sz="2800" dirty="0"/>
              <a:t>Voorstellen</a:t>
            </a:r>
          </a:p>
          <a:p>
            <a:pPr>
              <a:lnSpc>
                <a:spcPct val="120000"/>
              </a:lnSpc>
            </a:pPr>
            <a:endParaRPr lang="nl-NL" sz="2800" dirty="0"/>
          </a:p>
          <a:p>
            <a:pPr>
              <a:lnSpc>
                <a:spcPct val="120000"/>
              </a:lnSpc>
            </a:pPr>
            <a:r>
              <a:rPr lang="nl-NL" sz="2800" dirty="0"/>
              <a:t>Opzet workshop</a:t>
            </a:r>
          </a:p>
          <a:p>
            <a:pPr>
              <a:lnSpc>
                <a:spcPct val="120000"/>
              </a:lnSpc>
            </a:pPr>
            <a:endParaRPr lang="nl-NL" dirty="0"/>
          </a:p>
          <a:p>
            <a:pPr>
              <a:lnSpc>
                <a:spcPct val="120000"/>
              </a:lnSpc>
            </a:pPr>
            <a:r>
              <a:rPr lang="nl-NL" sz="2800" dirty="0"/>
              <a:t>Vragen vooraf?</a:t>
            </a:r>
          </a:p>
          <a:p>
            <a:pPr marL="0" indent="0">
              <a:buNone/>
            </a:pPr>
            <a:endParaRPr lang="nl-NL" dirty="0"/>
          </a:p>
        </p:txBody>
      </p:sp>
    </p:spTree>
    <p:extLst>
      <p:ext uri="{BB962C8B-B14F-4D97-AF65-F5344CB8AC3E}">
        <p14:creationId xmlns:p14="http://schemas.microsoft.com/office/powerpoint/2010/main" val="86806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5AA12-CD38-4B58-9892-A3F5339F140A}"/>
              </a:ext>
            </a:extLst>
          </p:cNvPr>
          <p:cNvSpPr>
            <a:spLocks noGrp="1"/>
          </p:cNvSpPr>
          <p:nvPr>
            <p:ph type="title"/>
          </p:nvPr>
        </p:nvSpPr>
        <p:spPr>
          <a:xfrm>
            <a:off x="628649" y="421279"/>
            <a:ext cx="6843305" cy="1325563"/>
          </a:xfrm>
        </p:spPr>
        <p:txBody>
          <a:bodyPr/>
          <a:lstStyle/>
          <a:p>
            <a:r>
              <a:rPr lang="nl-NL" dirty="0"/>
              <a:t>Interpersoonlijk paradigma</a:t>
            </a:r>
          </a:p>
        </p:txBody>
      </p:sp>
      <p:sp>
        <p:nvSpPr>
          <p:cNvPr id="3" name="Tijdelijke aanduiding voor inhoud 2">
            <a:extLst>
              <a:ext uri="{FF2B5EF4-FFF2-40B4-BE49-F238E27FC236}">
                <a16:creationId xmlns:a16="http://schemas.microsoft.com/office/drawing/2014/main" id="{148106D7-96C6-46DF-8A92-02604B90B43B}"/>
              </a:ext>
            </a:extLst>
          </p:cNvPr>
          <p:cNvSpPr>
            <a:spLocks noGrp="1"/>
          </p:cNvSpPr>
          <p:nvPr>
            <p:ph idx="1"/>
          </p:nvPr>
        </p:nvSpPr>
        <p:spPr/>
        <p:txBody>
          <a:bodyPr>
            <a:normAutofit fontScale="85000" lnSpcReduction="20000"/>
          </a:bodyPr>
          <a:lstStyle/>
          <a:p>
            <a:pPr marL="0" indent="0">
              <a:buNone/>
            </a:pPr>
            <a:r>
              <a:rPr lang="nl-NL" dirty="0"/>
              <a:t>Interpersoonlijke situaties:</a:t>
            </a:r>
          </a:p>
          <a:p>
            <a:r>
              <a:rPr lang="nl-NL" dirty="0"/>
              <a:t>Uitdrukking van persoonlijkheid en psychopathologie. De communicatieve boodschappen volgen een vast patroon.</a:t>
            </a:r>
          </a:p>
          <a:p>
            <a:r>
              <a:rPr lang="nl-NL" dirty="0"/>
              <a:t>Voltrekken zich tussen mensen letterlijk maar ook in de eigen binnenwereld. Iemands interpersoonlijke gedrag wordt ook gestuurd door deze binnenwereld.</a:t>
            </a:r>
          </a:p>
          <a:p>
            <a:r>
              <a:rPr lang="nl-NL" dirty="0"/>
              <a:t>Twee basisdimensies: verbondenheid en autonomie/zelfsturing.</a:t>
            </a:r>
          </a:p>
          <a:p>
            <a:r>
              <a:rPr lang="nl-NL" dirty="0"/>
              <a:t>Wederkerig beïnvloedingsproces</a:t>
            </a:r>
          </a:p>
          <a:p>
            <a:pPr marL="0" indent="0">
              <a:buNone/>
            </a:pPr>
            <a:endParaRPr lang="nl-NL" sz="2400" dirty="0"/>
          </a:p>
          <a:p>
            <a:pPr marL="0" indent="0">
              <a:buNone/>
            </a:pPr>
            <a:r>
              <a:rPr lang="nl-NL" sz="2400" dirty="0"/>
              <a:t>Hafkenscheid, De therapeutische relatie, 2021</a:t>
            </a:r>
          </a:p>
          <a:p>
            <a:pPr marL="0" indent="0">
              <a:buNone/>
            </a:pPr>
            <a:endParaRPr lang="nl-NL" dirty="0"/>
          </a:p>
        </p:txBody>
      </p:sp>
    </p:spTree>
    <p:extLst>
      <p:ext uri="{BB962C8B-B14F-4D97-AF65-F5344CB8AC3E}">
        <p14:creationId xmlns:p14="http://schemas.microsoft.com/office/powerpoint/2010/main" val="65004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5AA12-CD38-4B58-9892-A3F5339F140A}"/>
              </a:ext>
            </a:extLst>
          </p:cNvPr>
          <p:cNvSpPr>
            <a:spLocks noGrp="1"/>
          </p:cNvSpPr>
          <p:nvPr>
            <p:ph type="title"/>
          </p:nvPr>
        </p:nvSpPr>
        <p:spPr/>
        <p:txBody>
          <a:bodyPr/>
          <a:lstStyle/>
          <a:p>
            <a:r>
              <a:rPr lang="nl-NL" dirty="0"/>
              <a:t>Roos van </a:t>
            </a:r>
            <a:r>
              <a:rPr lang="nl-NL" dirty="0" err="1"/>
              <a:t>Leary</a:t>
            </a:r>
            <a:endParaRPr lang="nl-NL" dirty="0"/>
          </a:p>
        </p:txBody>
      </p:sp>
      <p:pic>
        <p:nvPicPr>
          <p:cNvPr id="4" name="Afbeelding 3">
            <a:extLst>
              <a:ext uri="{FF2B5EF4-FFF2-40B4-BE49-F238E27FC236}">
                <a16:creationId xmlns:a16="http://schemas.microsoft.com/office/drawing/2014/main" id="{B317F5A2-DB8A-8CF2-DBF0-AE7860C53600}"/>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tretch>
            <a:fillRect/>
          </a:stretch>
        </p:blipFill>
        <p:spPr>
          <a:xfrm>
            <a:off x="1863484" y="2164868"/>
            <a:ext cx="5417032" cy="4271853"/>
          </a:xfrm>
          <a:prstGeom prst="rect">
            <a:avLst/>
          </a:prstGeom>
        </p:spPr>
      </p:pic>
    </p:spTree>
    <p:extLst>
      <p:ext uri="{BB962C8B-B14F-4D97-AF65-F5344CB8AC3E}">
        <p14:creationId xmlns:p14="http://schemas.microsoft.com/office/powerpoint/2010/main" val="126985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5AA12-CD38-4B58-9892-A3F5339F140A}"/>
              </a:ext>
            </a:extLst>
          </p:cNvPr>
          <p:cNvSpPr>
            <a:spLocks noGrp="1"/>
          </p:cNvSpPr>
          <p:nvPr>
            <p:ph type="title"/>
          </p:nvPr>
        </p:nvSpPr>
        <p:spPr/>
        <p:txBody>
          <a:bodyPr/>
          <a:lstStyle/>
          <a:p>
            <a:r>
              <a:rPr lang="nl-NL" dirty="0"/>
              <a:t>Roos van </a:t>
            </a:r>
            <a:r>
              <a:rPr lang="nl-NL" dirty="0" err="1"/>
              <a:t>Leary</a:t>
            </a:r>
            <a:endParaRPr lang="nl-NL" dirty="0"/>
          </a:p>
        </p:txBody>
      </p:sp>
      <p:sp>
        <p:nvSpPr>
          <p:cNvPr id="7" name="Tekstvak 6">
            <a:extLst>
              <a:ext uri="{FF2B5EF4-FFF2-40B4-BE49-F238E27FC236}">
                <a16:creationId xmlns:a16="http://schemas.microsoft.com/office/drawing/2014/main" id="{D7830CBE-103C-B642-5692-F6F927397DA8}"/>
              </a:ext>
            </a:extLst>
          </p:cNvPr>
          <p:cNvSpPr txBox="1"/>
          <p:nvPr/>
        </p:nvSpPr>
        <p:spPr>
          <a:xfrm>
            <a:off x="5602875" y="2094386"/>
            <a:ext cx="3391989" cy="4401205"/>
          </a:xfrm>
          <a:custGeom>
            <a:avLst/>
            <a:gdLst>
              <a:gd name="connsiteX0" fmla="*/ 0 w 3391989"/>
              <a:gd name="connsiteY0" fmla="*/ 0 h 4401205"/>
              <a:gd name="connsiteX1" fmla="*/ 531412 w 3391989"/>
              <a:gd name="connsiteY1" fmla="*/ 0 h 4401205"/>
              <a:gd name="connsiteX2" fmla="*/ 994983 w 3391989"/>
              <a:gd name="connsiteY2" fmla="*/ 0 h 4401205"/>
              <a:gd name="connsiteX3" fmla="*/ 1628155 w 3391989"/>
              <a:gd name="connsiteY3" fmla="*/ 0 h 4401205"/>
              <a:gd name="connsiteX4" fmla="*/ 2159566 w 3391989"/>
              <a:gd name="connsiteY4" fmla="*/ 0 h 4401205"/>
              <a:gd name="connsiteX5" fmla="*/ 2690978 w 3391989"/>
              <a:gd name="connsiteY5" fmla="*/ 0 h 4401205"/>
              <a:gd name="connsiteX6" fmla="*/ 3391989 w 3391989"/>
              <a:gd name="connsiteY6" fmla="*/ 0 h 4401205"/>
              <a:gd name="connsiteX7" fmla="*/ 3391989 w 3391989"/>
              <a:gd name="connsiteY7" fmla="*/ 462127 h 4401205"/>
              <a:gd name="connsiteX8" fmla="*/ 3391989 w 3391989"/>
              <a:gd name="connsiteY8" fmla="*/ 1012277 h 4401205"/>
              <a:gd name="connsiteX9" fmla="*/ 3391989 w 3391989"/>
              <a:gd name="connsiteY9" fmla="*/ 1474404 h 4401205"/>
              <a:gd name="connsiteX10" fmla="*/ 3391989 w 3391989"/>
              <a:gd name="connsiteY10" fmla="*/ 1936530 h 4401205"/>
              <a:gd name="connsiteX11" fmla="*/ 3391989 w 3391989"/>
              <a:gd name="connsiteY11" fmla="*/ 2486681 h 4401205"/>
              <a:gd name="connsiteX12" fmla="*/ 3391989 w 3391989"/>
              <a:gd name="connsiteY12" fmla="*/ 3080844 h 4401205"/>
              <a:gd name="connsiteX13" fmla="*/ 3391989 w 3391989"/>
              <a:gd name="connsiteY13" fmla="*/ 3498958 h 4401205"/>
              <a:gd name="connsiteX14" fmla="*/ 3391989 w 3391989"/>
              <a:gd name="connsiteY14" fmla="*/ 4401205 h 4401205"/>
              <a:gd name="connsiteX15" fmla="*/ 2826658 w 3391989"/>
              <a:gd name="connsiteY15" fmla="*/ 4401205 h 4401205"/>
              <a:gd name="connsiteX16" fmla="*/ 2261326 w 3391989"/>
              <a:gd name="connsiteY16" fmla="*/ 4401205 h 4401205"/>
              <a:gd name="connsiteX17" fmla="*/ 1628155 w 3391989"/>
              <a:gd name="connsiteY17" fmla="*/ 4401205 h 4401205"/>
              <a:gd name="connsiteX18" fmla="*/ 1062823 w 3391989"/>
              <a:gd name="connsiteY18" fmla="*/ 4401205 h 4401205"/>
              <a:gd name="connsiteX19" fmla="*/ 599251 w 3391989"/>
              <a:gd name="connsiteY19" fmla="*/ 4401205 h 4401205"/>
              <a:gd name="connsiteX20" fmla="*/ 0 w 3391989"/>
              <a:gd name="connsiteY20" fmla="*/ 4401205 h 4401205"/>
              <a:gd name="connsiteX21" fmla="*/ 0 w 3391989"/>
              <a:gd name="connsiteY21" fmla="*/ 3763030 h 4401205"/>
              <a:gd name="connsiteX22" fmla="*/ 0 w 3391989"/>
              <a:gd name="connsiteY22" fmla="*/ 3124856 h 4401205"/>
              <a:gd name="connsiteX23" fmla="*/ 0 w 3391989"/>
              <a:gd name="connsiteY23" fmla="*/ 2574705 h 4401205"/>
              <a:gd name="connsiteX24" fmla="*/ 0 w 3391989"/>
              <a:gd name="connsiteY24" fmla="*/ 2068566 h 4401205"/>
              <a:gd name="connsiteX25" fmla="*/ 0 w 3391989"/>
              <a:gd name="connsiteY25" fmla="*/ 1650452 h 4401205"/>
              <a:gd name="connsiteX26" fmla="*/ 0 w 3391989"/>
              <a:gd name="connsiteY26" fmla="*/ 1232337 h 4401205"/>
              <a:gd name="connsiteX27" fmla="*/ 0 w 3391989"/>
              <a:gd name="connsiteY27" fmla="*/ 638175 h 4401205"/>
              <a:gd name="connsiteX28" fmla="*/ 0 w 3391989"/>
              <a:gd name="connsiteY28" fmla="*/ 0 h 4401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391989" h="4401205" extrusionOk="0">
                <a:moveTo>
                  <a:pt x="0" y="0"/>
                </a:moveTo>
                <a:cubicBezTo>
                  <a:pt x="198008" y="-7896"/>
                  <a:pt x="292603" y="35526"/>
                  <a:pt x="531412" y="0"/>
                </a:cubicBezTo>
                <a:cubicBezTo>
                  <a:pt x="770221" y="-35526"/>
                  <a:pt x="877756" y="31164"/>
                  <a:pt x="994983" y="0"/>
                </a:cubicBezTo>
                <a:cubicBezTo>
                  <a:pt x="1112210" y="-31164"/>
                  <a:pt x="1388918" y="69445"/>
                  <a:pt x="1628155" y="0"/>
                </a:cubicBezTo>
                <a:cubicBezTo>
                  <a:pt x="1867392" y="-69445"/>
                  <a:pt x="1961040" y="40337"/>
                  <a:pt x="2159566" y="0"/>
                </a:cubicBezTo>
                <a:cubicBezTo>
                  <a:pt x="2358092" y="-40337"/>
                  <a:pt x="2528804" y="22836"/>
                  <a:pt x="2690978" y="0"/>
                </a:cubicBezTo>
                <a:cubicBezTo>
                  <a:pt x="2853152" y="-22836"/>
                  <a:pt x="3060977" y="49134"/>
                  <a:pt x="3391989" y="0"/>
                </a:cubicBezTo>
                <a:cubicBezTo>
                  <a:pt x="3439515" y="114783"/>
                  <a:pt x="3389192" y="347717"/>
                  <a:pt x="3391989" y="462127"/>
                </a:cubicBezTo>
                <a:cubicBezTo>
                  <a:pt x="3394786" y="576537"/>
                  <a:pt x="3387130" y="766809"/>
                  <a:pt x="3391989" y="1012277"/>
                </a:cubicBezTo>
                <a:cubicBezTo>
                  <a:pt x="3396848" y="1257745"/>
                  <a:pt x="3355992" y="1355500"/>
                  <a:pt x="3391989" y="1474404"/>
                </a:cubicBezTo>
                <a:cubicBezTo>
                  <a:pt x="3427986" y="1593308"/>
                  <a:pt x="3372614" y="1769831"/>
                  <a:pt x="3391989" y="1936530"/>
                </a:cubicBezTo>
                <a:cubicBezTo>
                  <a:pt x="3411364" y="2103229"/>
                  <a:pt x="3355694" y="2214331"/>
                  <a:pt x="3391989" y="2486681"/>
                </a:cubicBezTo>
                <a:cubicBezTo>
                  <a:pt x="3428284" y="2759031"/>
                  <a:pt x="3359078" y="2843804"/>
                  <a:pt x="3391989" y="3080844"/>
                </a:cubicBezTo>
                <a:cubicBezTo>
                  <a:pt x="3424900" y="3317884"/>
                  <a:pt x="3358186" y="3306801"/>
                  <a:pt x="3391989" y="3498958"/>
                </a:cubicBezTo>
                <a:cubicBezTo>
                  <a:pt x="3425792" y="3691115"/>
                  <a:pt x="3354395" y="4089220"/>
                  <a:pt x="3391989" y="4401205"/>
                </a:cubicBezTo>
                <a:cubicBezTo>
                  <a:pt x="3188627" y="4433239"/>
                  <a:pt x="3091909" y="4357104"/>
                  <a:pt x="2826658" y="4401205"/>
                </a:cubicBezTo>
                <a:cubicBezTo>
                  <a:pt x="2561407" y="4445306"/>
                  <a:pt x="2468939" y="4370816"/>
                  <a:pt x="2261326" y="4401205"/>
                </a:cubicBezTo>
                <a:cubicBezTo>
                  <a:pt x="2053713" y="4431594"/>
                  <a:pt x="1882020" y="4363619"/>
                  <a:pt x="1628155" y="4401205"/>
                </a:cubicBezTo>
                <a:cubicBezTo>
                  <a:pt x="1374290" y="4438791"/>
                  <a:pt x="1307770" y="4364340"/>
                  <a:pt x="1062823" y="4401205"/>
                </a:cubicBezTo>
                <a:cubicBezTo>
                  <a:pt x="817876" y="4438070"/>
                  <a:pt x="755008" y="4381556"/>
                  <a:pt x="599251" y="4401205"/>
                </a:cubicBezTo>
                <a:cubicBezTo>
                  <a:pt x="443494" y="4420854"/>
                  <a:pt x="123927" y="4374370"/>
                  <a:pt x="0" y="4401205"/>
                </a:cubicBezTo>
                <a:cubicBezTo>
                  <a:pt x="-56950" y="4252338"/>
                  <a:pt x="15716" y="4050681"/>
                  <a:pt x="0" y="3763030"/>
                </a:cubicBezTo>
                <a:cubicBezTo>
                  <a:pt x="-15716" y="3475379"/>
                  <a:pt x="41918" y="3278517"/>
                  <a:pt x="0" y="3124856"/>
                </a:cubicBezTo>
                <a:cubicBezTo>
                  <a:pt x="-41918" y="2971195"/>
                  <a:pt x="46180" y="2739810"/>
                  <a:pt x="0" y="2574705"/>
                </a:cubicBezTo>
                <a:cubicBezTo>
                  <a:pt x="-46180" y="2409600"/>
                  <a:pt x="16691" y="2182999"/>
                  <a:pt x="0" y="2068566"/>
                </a:cubicBezTo>
                <a:cubicBezTo>
                  <a:pt x="-16691" y="1954133"/>
                  <a:pt x="34127" y="1782366"/>
                  <a:pt x="0" y="1650452"/>
                </a:cubicBezTo>
                <a:cubicBezTo>
                  <a:pt x="-34127" y="1518538"/>
                  <a:pt x="21684" y="1319157"/>
                  <a:pt x="0" y="1232337"/>
                </a:cubicBezTo>
                <a:cubicBezTo>
                  <a:pt x="-21684" y="1145518"/>
                  <a:pt x="12901" y="771649"/>
                  <a:pt x="0" y="638175"/>
                </a:cubicBezTo>
                <a:cubicBezTo>
                  <a:pt x="-12901" y="504701"/>
                  <a:pt x="21654" y="306916"/>
                  <a:pt x="0" y="0"/>
                </a:cubicBezTo>
                <a:close/>
              </a:path>
            </a:pathLst>
          </a:custGeom>
          <a:noFill/>
          <a:ln w="22225" cap="rnd">
            <a:solidFill>
              <a:schemeClr val="accent2"/>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prstClr val="black"/>
                </a:solidFill>
                <a:effectLst/>
                <a:uLnTx/>
                <a:uFillTx/>
                <a:latin typeface="+mj-lt"/>
                <a:ea typeface="+mn-ea"/>
                <a:cs typeface="+mn-cs"/>
              </a:rPr>
              <a:t>Dimensie autonomie/zelfsturing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prstClr val="black"/>
                </a:solidFill>
                <a:effectLst/>
                <a:uLnTx/>
                <a:uFillTx/>
                <a:latin typeface="+mj-lt"/>
                <a:ea typeface="+mn-ea"/>
                <a:cs typeface="+mn-cs"/>
              </a:rPr>
              <a:t>Boven-Onder, waterpas: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prstClr val="black"/>
                </a:solidFill>
                <a:effectLst/>
                <a:uLnTx/>
                <a:uFillTx/>
                <a:latin typeface="+mj-lt"/>
                <a:ea typeface="+mn-ea"/>
                <a:cs typeface="+mn-cs"/>
              </a:rPr>
              <a:t>Mensen verschillen in de mate waarin ze, tijdens contact willen bepalen waarover er gesproken wordt, wie het meest aan 	het woord is, wie er gelijk wil hebben, m.a.w. de mate waarin mensen zich dominant of volgzaam opstellen.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prstClr val="black"/>
                </a:solidFill>
                <a:effectLst/>
                <a:uLnTx/>
                <a:uFillTx/>
                <a:latin typeface="+mj-lt"/>
                <a:ea typeface="+mn-ea"/>
                <a:cs typeface="+mn-cs"/>
              </a:rPr>
              <a:t>Dimensie Verbondenheid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prstClr val="black"/>
                </a:solidFill>
                <a:effectLst/>
                <a:uLnTx/>
                <a:uFillTx/>
                <a:latin typeface="+mj-lt"/>
                <a:ea typeface="+mn-ea"/>
                <a:cs typeface="+mn-cs"/>
              </a:rPr>
              <a:t>Samen- Tegen: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400" dirty="0">
              <a:solidFill>
                <a:prstClr val="black"/>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prstClr val="black"/>
                </a:solidFill>
                <a:effectLst/>
                <a:uLnTx/>
                <a:uFillTx/>
                <a:latin typeface="+mj-lt"/>
                <a:ea typeface="+mn-ea"/>
                <a:cs typeface="+mn-cs"/>
              </a:rPr>
              <a:t>De mate waarin mensen vriendelijk dan wel onvriendelijk met elkaar omgaan. Ofwel de mate waarin de een zich tegen de ander afzet of met de ander wil samenwerken.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prstClr val="black"/>
              </a:solidFill>
              <a:effectLst/>
              <a:uLnTx/>
              <a:uFillTx/>
              <a:latin typeface="+mj-lt"/>
              <a:ea typeface="+mn-ea"/>
              <a:cs typeface="+mn-cs"/>
            </a:endParaRPr>
          </a:p>
        </p:txBody>
      </p:sp>
      <p:pic>
        <p:nvPicPr>
          <p:cNvPr id="8" name="Afbeelding 7">
            <a:extLst>
              <a:ext uri="{FF2B5EF4-FFF2-40B4-BE49-F238E27FC236}">
                <a16:creationId xmlns:a16="http://schemas.microsoft.com/office/drawing/2014/main" id="{D1A15944-A753-6EA4-F701-289FD32FFBEB}"/>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tretch>
            <a:fillRect/>
          </a:stretch>
        </p:blipFill>
        <p:spPr>
          <a:xfrm>
            <a:off x="62467" y="2094386"/>
            <a:ext cx="5413717" cy="4273666"/>
          </a:xfrm>
          <a:prstGeom prst="rect">
            <a:avLst/>
          </a:prstGeom>
        </p:spPr>
      </p:pic>
    </p:spTree>
    <p:extLst>
      <p:ext uri="{BB962C8B-B14F-4D97-AF65-F5344CB8AC3E}">
        <p14:creationId xmlns:p14="http://schemas.microsoft.com/office/powerpoint/2010/main" val="17200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05AA12-CD38-4B58-9892-A3F5339F140A}"/>
              </a:ext>
            </a:extLst>
          </p:cNvPr>
          <p:cNvSpPr>
            <a:spLocks noGrp="1"/>
          </p:cNvSpPr>
          <p:nvPr>
            <p:ph type="title"/>
          </p:nvPr>
        </p:nvSpPr>
        <p:spPr/>
        <p:txBody>
          <a:bodyPr/>
          <a:lstStyle/>
          <a:p>
            <a:r>
              <a:rPr lang="nl-NL" dirty="0"/>
              <a:t>Roos van </a:t>
            </a:r>
            <a:r>
              <a:rPr lang="nl-NL" dirty="0" err="1"/>
              <a:t>Leary</a:t>
            </a:r>
            <a:endParaRPr lang="nl-NL" dirty="0"/>
          </a:p>
        </p:txBody>
      </p:sp>
      <p:pic>
        <p:nvPicPr>
          <p:cNvPr id="4" name="Afbeelding 3">
            <a:extLst>
              <a:ext uri="{FF2B5EF4-FFF2-40B4-BE49-F238E27FC236}">
                <a16:creationId xmlns:a16="http://schemas.microsoft.com/office/drawing/2014/main" id="{FC11E75F-00CB-0BDB-FA76-CABB2A31A8BA}"/>
              </a:ext>
            </a:extLst>
          </p:cNvPr>
          <p:cNvPicPr>
            <a:picLocks noChangeAspect="1"/>
          </p:cNvPicPr>
          <p:nvPr/>
        </p:nvPicPr>
        <p:blipFill>
          <a:blip r:embed="rId2"/>
          <a:stretch>
            <a:fillRect/>
          </a:stretch>
        </p:blipFill>
        <p:spPr>
          <a:xfrm>
            <a:off x="3730283" y="2195712"/>
            <a:ext cx="5413717" cy="4273666"/>
          </a:xfrm>
          <a:prstGeom prst="rect">
            <a:avLst/>
          </a:prstGeom>
        </p:spPr>
      </p:pic>
      <p:sp>
        <p:nvSpPr>
          <p:cNvPr id="8" name="Tekstvak 7">
            <a:extLst>
              <a:ext uri="{FF2B5EF4-FFF2-40B4-BE49-F238E27FC236}">
                <a16:creationId xmlns:a16="http://schemas.microsoft.com/office/drawing/2014/main" id="{CE49031F-C4B2-BB93-3D1C-9AB79A9A01C0}"/>
              </a:ext>
            </a:extLst>
          </p:cNvPr>
          <p:cNvSpPr txBox="1"/>
          <p:nvPr/>
        </p:nvSpPr>
        <p:spPr>
          <a:xfrm>
            <a:off x="628649" y="2070387"/>
            <a:ext cx="3307625" cy="4524315"/>
          </a:xfrm>
          <a:custGeom>
            <a:avLst/>
            <a:gdLst>
              <a:gd name="connsiteX0" fmla="*/ 0 w 3307625"/>
              <a:gd name="connsiteY0" fmla="*/ 0 h 4524315"/>
              <a:gd name="connsiteX1" fmla="*/ 518195 w 3307625"/>
              <a:gd name="connsiteY1" fmla="*/ 0 h 4524315"/>
              <a:gd name="connsiteX2" fmla="*/ 970237 w 3307625"/>
              <a:gd name="connsiteY2" fmla="*/ 0 h 4524315"/>
              <a:gd name="connsiteX3" fmla="*/ 1587660 w 3307625"/>
              <a:gd name="connsiteY3" fmla="*/ 0 h 4524315"/>
              <a:gd name="connsiteX4" fmla="*/ 2105855 w 3307625"/>
              <a:gd name="connsiteY4" fmla="*/ 0 h 4524315"/>
              <a:gd name="connsiteX5" fmla="*/ 2624049 w 3307625"/>
              <a:gd name="connsiteY5" fmla="*/ 0 h 4524315"/>
              <a:gd name="connsiteX6" fmla="*/ 3307625 w 3307625"/>
              <a:gd name="connsiteY6" fmla="*/ 0 h 4524315"/>
              <a:gd name="connsiteX7" fmla="*/ 3307625 w 3307625"/>
              <a:gd name="connsiteY7" fmla="*/ 475053 h 4524315"/>
              <a:gd name="connsiteX8" fmla="*/ 3307625 w 3307625"/>
              <a:gd name="connsiteY8" fmla="*/ 1040592 h 4524315"/>
              <a:gd name="connsiteX9" fmla="*/ 3307625 w 3307625"/>
              <a:gd name="connsiteY9" fmla="*/ 1515646 h 4524315"/>
              <a:gd name="connsiteX10" fmla="*/ 3307625 w 3307625"/>
              <a:gd name="connsiteY10" fmla="*/ 1990699 h 4524315"/>
              <a:gd name="connsiteX11" fmla="*/ 3307625 w 3307625"/>
              <a:gd name="connsiteY11" fmla="*/ 2556238 h 4524315"/>
              <a:gd name="connsiteX12" fmla="*/ 3307625 w 3307625"/>
              <a:gd name="connsiteY12" fmla="*/ 3167021 h 4524315"/>
              <a:gd name="connsiteX13" fmla="*/ 3307625 w 3307625"/>
              <a:gd name="connsiteY13" fmla="*/ 3596830 h 4524315"/>
              <a:gd name="connsiteX14" fmla="*/ 3307625 w 3307625"/>
              <a:gd name="connsiteY14" fmla="*/ 4524315 h 4524315"/>
              <a:gd name="connsiteX15" fmla="*/ 2756354 w 3307625"/>
              <a:gd name="connsiteY15" fmla="*/ 4524315 h 4524315"/>
              <a:gd name="connsiteX16" fmla="*/ 2205083 w 3307625"/>
              <a:gd name="connsiteY16" fmla="*/ 4524315 h 4524315"/>
              <a:gd name="connsiteX17" fmla="*/ 1587660 w 3307625"/>
              <a:gd name="connsiteY17" fmla="*/ 4524315 h 4524315"/>
              <a:gd name="connsiteX18" fmla="*/ 1036389 w 3307625"/>
              <a:gd name="connsiteY18" fmla="*/ 4524315 h 4524315"/>
              <a:gd name="connsiteX19" fmla="*/ 584347 w 3307625"/>
              <a:gd name="connsiteY19" fmla="*/ 4524315 h 4524315"/>
              <a:gd name="connsiteX20" fmla="*/ 0 w 3307625"/>
              <a:gd name="connsiteY20" fmla="*/ 4524315 h 4524315"/>
              <a:gd name="connsiteX21" fmla="*/ 0 w 3307625"/>
              <a:gd name="connsiteY21" fmla="*/ 3868289 h 4524315"/>
              <a:gd name="connsiteX22" fmla="*/ 0 w 3307625"/>
              <a:gd name="connsiteY22" fmla="*/ 3212264 h 4524315"/>
              <a:gd name="connsiteX23" fmla="*/ 0 w 3307625"/>
              <a:gd name="connsiteY23" fmla="*/ 2646724 h 4524315"/>
              <a:gd name="connsiteX24" fmla="*/ 0 w 3307625"/>
              <a:gd name="connsiteY24" fmla="*/ 2126428 h 4524315"/>
              <a:gd name="connsiteX25" fmla="*/ 0 w 3307625"/>
              <a:gd name="connsiteY25" fmla="*/ 1696618 h 4524315"/>
              <a:gd name="connsiteX26" fmla="*/ 0 w 3307625"/>
              <a:gd name="connsiteY26" fmla="*/ 1266808 h 4524315"/>
              <a:gd name="connsiteX27" fmla="*/ 0 w 3307625"/>
              <a:gd name="connsiteY27" fmla="*/ 656026 h 4524315"/>
              <a:gd name="connsiteX28" fmla="*/ 0 w 3307625"/>
              <a:gd name="connsiteY28" fmla="*/ 0 h 452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307625" h="4524315" extrusionOk="0">
                <a:moveTo>
                  <a:pt x="0" y="0"/>
                </a:moveTo>
                <a:cubicBezTo>
                  <a:pt x="134337" y="-38615"/>
                  <a:pt x="271715" y="14031"/>
                  <a:pt x="518195" y="0"/>
                </a:cubicBezTo>
                <a:cubicBezTo>
                  <a:pt x="764676" y="-14031"/>
                  <a:pt x="855572" y="49766"/>
                  <a:pt x="970237" y="0"/>
                </a:cubicBezTo>
                <a:cubicBezTo>
                  <a:pt x="1084902" y="-49766"/>
                  <a:pt x="1456211" y="47707"/>
                  <a:pt x="1587660" y="0"/>
                </a:cubicBezTo>
                <a:cubicBezTo>
                  <a:pt x="1719109" y="-47707"/>
                  <a:pt x="1861276" y="56452"/>
                  <a:pt x="2105855" y="0"/>
                </a:cubicBezTo>
                <a:cubicBezTo>
                  <a:pt x="2350434" y="-56452"/>
                  <a:pt x="2375528" y="27783"/>
                  <a:pt x="2624049" y="0"/>
                </a:cubicBezTo>
                <a:cubicBezTo>
                  <a:pt x="2872570" y="-27783"/>
                  <a:pt x="3094498" y="17927"/>
                  <a:pt x="3307625" y="0"/>
                </a:cubicBezTo>
                <a:cubicBezTo>
                  <a:pt x="3336512" y="131420"/>
                  <a:pt x="3288275" y="254936"/>
                  <a:pt x="3307625" y="475053"/>
                </a:cubicBezTo>
                <a:cubicBezTo>
                  <a:pt x="3326975" y="695170"/>
                  <a:pt x="3251037" y="829963"/>
                  <a:pt x="3307625" y="1040592"/>
                </a:cubicBezTo>
                <a:cubicBezTo>
                  <a:pt x="3364213" y="1251221"/>
                  <a:pt x="3271257" y="1367316"/>
                  <a:pt x="3307625" y="1515646"/>
                </a:cubicBezTo>
                <a:cubicBezTo>
                  <a:pt x="3343993" y="1663976"/>
                  <a:pt x="3304365" y="1862472"/>
                  <a:pt x="3307625" y="1990699"/>
                </a:cubicBezTo>
                <a:cubicBezTo>
                  <a:pt x="3310885" y="2118926"/>
                  <a:pt x="3300792" y="2304156"/>
                  <a:pt x="3307625" y="2556238"/>
                </a:cubicBezTo>
                <a:cubicBezTo>
                  <a:pt x="3314458" y="2808320"/>
                  <a:pt x="3260549" y="2937974"/>
                  <a:pt x="3307625" y="3167021"/>
                </a:cubicBezTo>
                <a:cubicBezTo>
                  <a:pt x="3354701" y="3396068"/>
                  <a:pt x="3280674" y="3451689"/>
                  <a:pt x="3307625" y="3596830"/>
                </a:cubicBezTo>
                <a:cubicBezTo>
                  <a:pt x="3334576" y="3741971"/>
                  <a:pt x="3264835" y="4066913"/>
                  <a:pt x="3307625" y="4524315"/>
                </a:cubicBezTo>
                <a:cubicBezTo>
                  <a:pt x="3078211" y="4526725"/>
                  <a:pt x="3006218" y="4460422"/>
                  <a:pt x="2756354" y="4524315"/>
                </a:cubicBezTo>
                <a:cubicBezTo>
                  <a:pt x="2506490" y="4588208"/>
                  <a:pt x="2374843" y="4463737"/>
                  <a:pt x="2205083" y="4524315"/>
                </a:cubicBezTo>
                <a:cubicBezTo>
                  <a:pt x="2035323" y="4584893"/>
                  <a:pt x="1808380" y="4499105"/>
                  <a:pt x="1587660" y="4524315"/>
                </a:cubicBezTo>
                <a:cubicBezTo>
                  <a:pt x="1366940" y="4549525"/>
                  <a:pt x="1289244" y="4523783"/>
                  <a:pt x="1036389" y="4524315"/>
                </a:cubicBezTo>
                <a:cubicBezTo>
                  <a:pt x="783534" y="4524847"/>
                  <a:pt x="787133" y="4511606"/>
                  <a:pt x="584347" y="4524315"/>
                </a:cubicBezTo>
                <a:cubicBezTo>
                  <a:pt x="381561" y="4537024"/>
                  <a:pt x="121491" y="4523291"/>
                  <a:pt x="0" y="4524315"/>
                </a:cubicBezTo>
                <a:cubicBezTo>
                  <a:pt x="-53194" y="4222626"/>
                  <a:pt x="39297" y="4122494"/>
                  <a:pt x="0" y="3868289"/>
                </a:cubicBezTo>
                <a:cubicBezTo>
                  <a:pt x="-39297" y="3614084"/>
                  <a:pt x="65032" y="3353385"/>
                  <a:pt x="0" y="3212264"/>
                </a:cubicBezTo>
                <a:cubicBezTo>
                  <a:pt x="-65032" y="3071143"/>
                  <a:pt x="17334" y="2827695"/>
                  <a:pt x="0" y="2646724"/>
                </a:cubicBezTo>
                <a:cubicBezTo>
                  <a:pt x="-17334" y="2465753"/>
                  <a:pt x="10202" y="2238308"/>
                  <a:pt x="0" y="2126428"/>
                </a:cubicBezTo>
                <a:cubicBezTo>
                  <a:pt x="-10202" y="2014548"/>
                  <a:pt x="37315" y="1833847"/>
                  <a:pt x="0" y="1696618"/>
                </a:cubicBezTo>
                <a:cubicBezTo>
                  <a:pt x="-37315" y="1559389"/>
                  <a:pt x="47874" y="1430730"/>
                  <a:pt x="0" y="1266808"/>
                </a:cubicBezTo>
                <a:cubicBezTo>
                  <a:pt x="-47874" y="1102886"/>
                  <a:pt x="34041" y="866320"/>
                  <a:pt x="0" y="656026"/>
                </a:cubicBezTo>
                <a:cubicBezTo>
                  <a:pt x="-34041" y="445732"/>
                  <a:pt x="24368" y="209865"/>
                  <a:pt x="0" y="0"/>
                </a:cubicBezTo>
                <a:close/>
              </a:path>
            </a:pathLst>
          </a:custGeom>
          <a:noFill/>
          <a:ln w="25400" cap="rnd">
            <a:solidFill>
              <a:schemeClr val="accent2"/>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r>
              <a:rPr lang="nl-NL" dirty="0" err="1"/>
              <a:t>Bovengedrag</a:t>
            </a:r>
            <a:r>
              <a:rPr lang="nl-NL" dirty="0"/>
              <a:t>:</a:t>
            </a:r>
          </a:p>
          <a:p>
            <a:r>
              <a:rPr lang="nl-NL" dirty="0"/>
              <a:t>Innemen van ruimte letterlijk en figuurlijk. Krachtige vloeiende bewegingen.</a:t>
            </a:r>
          </a:p>
          <a:p>
            <a:endParaRPr lang="nl-NL" dirty="0"/>
          </a:p>
          <a:p>
            <a:r>
              <a:rPr lang="nl-NL" dirty="0" err="1"/>
              <a:t>Ondergedrag</a:t>
            </a:r>
            <a:r>
              <a:rPr lang="nl-NL" dirty="0"/>
              <a:t>:</a:t>
            </a:r>
          </a:p>
          <a:p>
            <a:r>
              <a:rPr lang="nl-NL" dirty="0"/>
              <a:t>Geven van ruimte, vaak haperende bewegingen.</a:t>
            </a:r>
          </a:p>
          <a:p>
            <a:endParaRPr lang="nl-NL" dirty="0"/>
          </a:p>
          <a:p>
            <a:r>
              <a:rPr lang="nl-NL" dirty="0"/>
              <a:t>Samengedrag:</a:t>
            </a:r>
          </a:p>
          <a:p>
            <a:r>
              <a:rPr lang="nl-NL" dirty="0"/>
              <a:t>Verbinden met elkaar, we-taal, benadrukken van overeen- komsten.</a:t>
            </a:r>
          </a:p>
          <a:p>
            <a:endParaRPr lang="nl-NL" dirty="0"/>
          </a:p>
          <a:p>
            <a:r>
              <a:rPr lang="nl-NL" dirty="0"/>
              <a:t>Tegengedrag: benadrukt de verschillen.</a:t>
            </a:r>
          </a:p>
        </p:txBody>
      </p:sp>
    </p:spTree>
    <p:extLst>
      <p:ext uri="{BB962C8B-B14F-4D97-AF65-F5344CB8AC3E}">
        <p14:creationId xmlns:p14="http://schemas.microsoft.com/office/powerpoint/2010/main" val="434512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D1E192-B154-4F92-9500-35F3DBA3E752}"/>
              </a:ext>
            </a:extLst>
          </p:cNvPr>
          <p:cNvSpPr>
            <a:spLocks noGrp="1"/>
          </p:cNvSpPr>
          <p:nvPr>
            <p:ph type="title"/>
          </p:nvPr>
        </p:nvSpPr>
        <p:spPr/>
        <p:txBody>
          <a:bodyPr/>
          <a:lstStyle/>
          <a:p>
            <a:r>
              <a:rPr lang="nl-NL" dirty="0"/>
              <a:t>Roos van </a:t>
            </a:r>
            <a:r>
              <a:rPr lang="nl-NL" dirty="0" err="1"/>
              <a:t>Leary</a:t>
            </a:r>
            <a:r>
              <a:rPr lang="nl-NL" dirty="0"/>
              <a:t>	</a:t>
            </a:r>
          </a:p>
        </p:txBody>
      </p:sp>
      <p:sp>
        <p:nvSpPr>
          <p:cNvPr id="3" name="Tijdelijke aanduiding voor inhoud 2">
            <a:extLst>
              <a:ext uri="{FF2B5EF4-FFF2-40B4-BE49-F238E27FC236}">
                <a16:creationId xmlns:a16="http://schemas.microsoft.com/office/drawing/2014/main" id="{1D79FE0B-CD80-4D78-B738-7F52E35D7D13}"/>
              </a:ext>
            </a:extLst>
          </p:cNvPr>
          <p:cNvSpPr>
            <a:spLocks noGrp="1"/>
          </p:cNvSpPr>
          <p:nvPr>
            <p:ph idx="1"/>
          </p:nvPr>
        </p:nvSpPr>
        <p:spPr/>
        <p:txBody>
          <a:bodyPr>
            <a:normAutofit fontScale="77500" lnSpcReduction="20000"/>
          </a:bodyPr>
          <a:lstStyle/>
          <a:p>
            <a:pPr marL="3175" indent="0">
              <a:buNone/>
            </a:pPr>
            <a:r>
              <a:rPr lang="nl-NL" sz="2800" dirty="0">
                <a:cs typeface="Calibri"/>
              </a:rPr>
              <a:t>‘Samen’, ‘tegen’, ‘boven’ en ‘onder’ staan in relatie tot elkaar:</a:t>
            </a:r>
            <a:endParaRPr lang="nl-NL" sz="2800" dirty="0"/>
          </a:p>
          <a:p>
            <a:pPr marL="0" indent="0">
              <a:buNone/>
            </a:pPr>
            <a:r>
              <a:rPr lang="nl-NL" sz="2800" dirty="0">
                <a:cs typeface="Calibri"/>
              </a:rPr>
              <a:t>Symmetrisch:</a:t>
            </a:r>
          </a:p>
          <a:p>
            <a:pPr marL="457200" indent="-457200"/>
            <a:r>
              <a:rPr lang="nl-NL" sz="2800" dirty="0">
                <a:cs typeface="Calibri"/>
              </a:rPr>
              <a:t>Samengedrag roept </a:t>
            </a:r>
            <a:r>
              <a:rPr lang="nl-NL" sz="2800" dirty="0" err="1">
                <a:cs typeface="Calibri"/>
              </a:rPr>
              <a:t>samengedrag</a:t>
            </a:r>
            <a:r>
              <a:rPr lang="nl-NL" sz="2800" dirty="0">
                <a:cs typeface="Calibri"/>
              </a:rPr>
              <a:t> op </a:t>
            </a:r>
          </a:p>
          <a:p>
            <a:pPr marL="457200" indent="-457200"/>
            <a:r>
              <a:rPr lang="nl-NL" sz="2800" dirty="0">
                <a:cs typeface="Calibri"/>
              </a:rPr>
              <a:t>Tegengedrag roept tegengedrag op </a:t>
            </a:r>
          </a:p>
          <a:p>
            <a:pPr marL="0" indent="0">
              <a:buNone/>
            </a:pPr>
            <a:endParaRPr lang="nl-NL" sz="2800" dirty="0">
              <a:cs typeface="Calibri"/>
            </a:endParaRPr>
          </a:p>
          <a:p>
            <a:pPr marL="0" indent="0">
              <a:buNone/>
            </a:pPr>
            <a:r>
              <a:rPr lang="nl-NL" dirty="0">
                <a:cs typeface="Calibri"/>
              </a:rPr>
              <a:t>Complementair:</a:t>
            </a:r>
            <a:endParaRPr lang="nl-NL" sz="2800" dirty="0">
              <a:cs typeface="Calibri"/>
            </a:endParaRPr>
          </a:p>
          <a:p>
            <a:r>
              <a:rPr lang="nl-NL" sz="2800" dirty="0" err="1">
                <a:cs typeface="Calibri"/>
              </a:rPr>
              <a:t>Bovengedrag</a:t>
            </a:r>
            <a:r>
              <a:rPr lang="nl-NL" sz="2800" dirty="0">
                <a:cs typeface="Calibri"/>
              </a:rPr>
              <a:t> roept </a:t>
            </a:r>
            <a:r>
              <a:rPr lang="nl-NL" sz="2800" dirty="0" err="1">
                <a:cs typeface="Calibri"/>
              </a:rPr>
              <a:t>ondergedrag</a:t>
            </a:r>
            <a:r>
              <a:rPr lang="nl-NL" sz="2800" dirty="0">
                <a:cs typeface="Calibri"/>
              </a:rPr>
              <a:t> op </a:t>
            </a:r>
          </a:p>
          <a:p>
            <a:r>
              <a:rPr lang="nl-NL" sz="2800" dirty="0" err="1">
                <a:cs typeface="Calibri"/>
              </a:rPr>
              <a:t>Ondergedrag</a:t>
            </a:r>
            <a:r>
              <a:rPr lang="nl-NL" sz="2800" dirty="0">
                <a:cs typeface="Calibri"/>
              </a:rPr>
              <a:t> roept </a:t>
            </a:r>
            <a:r>
              <a:rPr lang="nl-NL" sz="2800" dirty="0" err="1">
                <a:cs typeface="Calibri"/>
              </a:rPr>
              <a:t>bovengedrag</a:t>
            </a:r>
            <a:r>
              <a:rPr lang="nl-NL" sz="2800" dirty="0">
                <a:cs typeface="Calibri"/>
              </a:rPr>
              <a:t> op</a:t>
            </a:r>
          </a:p>
          <a:p>
            <a:endParaRPr lang="nl-NL" sz="2800" dirty="0">
              <a:cs typeface="Calibri"/>
            </a:endParaRPr>
          </a:p>
          <a:p>
            <a:pPr marL="3175" indent="0">
              <a:buNone/>
            </a:pPr>
            <a:r>
              <a:rPr lang="nl-NL" sz="2800" dirty="0">
                <a:ea typeface="+mn-lt"/>
                <a:cs typeface="+mn-lt"/>
              </a:rPr>
              <a:t>Beïnvloeden van het gedrag van de ander door eigen gedrag aan te passen</a:t>
            </a:r>
            <a:endParaRPr lang="nl-NL" sz="2800" dirty="0">
              <a:cs typeface="Calibri" panose="020F0502020204030204"/>
            </a:endParaRPr>
          </a:p>
          <a:p>
            <a:pPr marL="0" indent="0">
              <a:buNone/>
            </a:pPr>
            <a:endParaRPr lang="nl-NL" dirty="0"/>
          </a:p>
        </p:txBody>
      </p:sp>
    </p:spTree>
    <p:extLst>
      <p:ext uri="{BB962C8B-B14F-4D97-AF65-F5344CB8AC3E}">
        <p14:creationId xmlns:p14="http://schemas.microsoft.com/office/powerpoint/2010/main" val="1895537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D1E192-B154-4F92-9500-35F3DBA3E752}"/>
              </a:ext>
            </a:extLst>
          </p:cNvPr>
          <p:cNvSpPr>
            <a:spLocks noGrp="1"/>
          </p:cNvSpPr>
          <p:nvPr>
            <p:ph type="title"/>
          </p:nvPr>
        </p:nvSpPr>
        <p:spPr/>
        <p:txBody>
          <a:bodyPr/>
          <a:lstStyle/>
          <a:p>
            <a:r>
              <a:rPr lang="nl-NL" dirty="0"/>
              <a:t>Roos van </a:t>
            </a:r>
            <a:r>
              <a:rPr lang="nl-NL" dirty="0" err="1"/>
              <a:t>Leary</a:t>
            </a:r>
            <a:r>
              <a:rPr lang="nl-NL" dirty="0"/>
              <a:t>	</a:t>
            </a:r>
          </a:p>
        </p:txBody>
      </p:sp>
      <p:pic>
        <p:nvPicPr>
          <p:cNvPr id="4" name="Afbeelding 3">
            <a:extLst>
              <a:ext uri="{FF2B5EF4-FFF2-40B4-BE49-F238E27FC236}">
                <a16:creationId xmlns:a16="http://schemas.microsoft.com/office/drawing/2014/main" id="{9C282301-372F-9D8A-B8E5-0DEEA0BD1509}"/>
              </a:ext>
            </a:extLst>
          </p:cNvPr>
          <p:cNvPicPr>
            <a:picLocks noChangeAspect="1"/>
          </p:cNvPicPr>
          <p:nvPr/>
        </p:nvPicPr>
        <p:blipFill>
          <a:blip r:embed="rId2"/>
          <a:stretch>
            <a:fillRect/>
          </a:stretch>
        </p:blipFill>
        <p:spPr>
          <a:xfrm>
            <a:off x="1607485" y="2177539"/>
            <a:ext cx="5929030" cy="4680461"/>
          </a:xfrm>
          <a:prstGeom prst="rect">
            <a:avLst/>
          </a:prstGeom>
        </p:spPr>
      </p:pic>
    </p:spTree>
    <p:extLst>
      <p:ext uri="{BB962C8B-B14F-4D97-AF65-F5344CB8AC3E}">
        <p14:creationId xmlns:p14="http://schemas.microsoft.com/office/powerpoint/2010/main" val="2796258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D1E192-B154-4F92-9500-35F3DBA3E752}"/>
              </a:ext>
            </a:extLst>
          </p:cNvPr>
          <p:cNvSpPr>
            <a:spLocks noGrp="1"/>
          </p:cNvSpPr>
          <p:nvPr>
            <p:ph type="title"/>
          </p:nvPr>
        </p:nvSpPr>
        <p:spPr/>
        <p:txBody>
          <a:bodyPr/>
          <a:lstStyle/>
          <a:p>
            <a:r>
              <a:rPr lang="nl-NL" dirty="0"/>
              <a:t>Oefening	</a:t>
            </a:r>
          </a:p>
        </p:txBody>
      </p:sp>
      <p:sp>
        <p:nvSpPr>
          <p:cNvPr id="3" name="Tijdelijke aanduiding voor inhoud 2">
            <a:extLst>
              <a:ext uri="{FF2B5EF4-FFF2-40B4-BE49-F238E27FC236}">
                <a16:creationId xmlns:a16="http://schemas.microsoft.com/office/drawing/2014/main" id="{1D79FE0B-CD80-4D78-B738-7F52E35D7D13}"/>
              </a:ext>
            </a:extLst>
          </p:cNvPr>
          <p:cNvSpPr>
            <a:spLocks noGrp="1"/>
          </p:cNvSpPr>
          <p:nvPr>
            <p:ph idx="1"/>
          </p:nvPr>
        </p:nvSpPr>
        <p:spPr>
          <a:xfrm>
            <a:off x="628650" y="1881777"/>
            <a:ext cx="8271510" cy="4554943"/>
          </a:xfrm>
        </p:spPr>
        <p:txBody>
          <a:bodyPr>
            <a:normAutofit fontScale="85000" lnSpcReduction="10000"/>
          </a:bodyPr>
          <a:lstStyle/>
          <a:p>
            <a:pPr marL="0" indent="0">
              <a:buNone/>
            </a:pPr>
            <a:r>
              <a:rPr lang="nl-NL" sz="3200" dirty="0"/>
              <a:t>Stel je voor: je geeft een veteraan die je al enige tijd kent de boodschap dat hij (of zij) restklachten van posttraumatische stressstoornis gaat houden. Van beter maken ga je over naar een fase van herstel. De veteraan voelt zich machteloos en hulpeloos en ervaart echt rauwe rouw. </a:t>
            </a:r>
          </a:p>
          <a:p>
            <a:pPr marL="0" indent="0">
              <a:buNone/>
            </a:pPr>
            <a:endParaRPr lang="nl-NL" sz="3200" dirty="0"/>
          </a:p>
          <a:p>
            <a:pPr marL="0" indent="0" algn="ctr">
              <a:buNone/>
            </a:pPr>
            <a:r>
              <a:rPr lang="nl-NL" sz="3200" dirty="0"/>
              <a:t>1 veteraan</a:t>
            </a:r>
          </a:p>
          <a:p>
            <a:pPr marL="0" indent="0" algn="ctr">
              <a:buNone/>
            </a:pPr>
            <a:r>
              <a:rPr lang="nl-NL" sz="3200" dirty="0"/>
              <a:t>1 hulpverlener</a:t>
            </a:r>
          </a:p>
          <a:p>
            <a:pPr marL="0" indent="0" algn="ctr">
              <a:buNone/>
            </a:pPr>
            <a:r>
              <a:rPr lang="nl-NL" sz="3200" dirty="0"/>
              <a:t>1 observant</a:t>
            </a:r>
          </a:p>
        </p:txBody>
      </p:sp>
    </p:spTree>
    <p:extLst>
      <p:ext uri="{BB962C8B-B14F-4D97-AF65-F5344CB8AC3E}">
        <p14:creationId xmlns:p14="http://schemas.microsoft.com/office/powerpoint/2010/main" val="3982927129"/>
      </p:ext>
    </p:extLst>
  </p:cSld>
  <p:clrMapOvr>
    <a:masterClrMapping/>
  </p:clrMapOvr>
</p:sld>
</file>

<file path=ppt/theme/theme1.xml><?xml version="1.0" encoding="utf-8"?>
<a:theme xmlns:a="http://schemas.openxmlformats.org/drawingml/2006/main" name="PowerPoint LZV">
  <a:themeElements>
    <a:clrScheme name="LZV">
      <a:dk1>
        <a:sysClr val="windowText" lastClr="000000"/>
      </a:dk1>
      <a:lt1>
        <a:sysClr val="window" lastClr="FFFFFF"/>
      </a:lt1>
      <a:dk2>
        <a:srgbClr val="44546A"/>
      </a:dk2>
      <a:lt2>
        <a:srgbClr val="E7E6E6"/>
      </a:lt2>
      <a:accent1>
        <a:srgbClr val="5B9BD5"/>
      </a:accent1>
      <a:accent2>
        <a:srgbClr val="F58220"/>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LZV" id="{D7D83DDB-3207-48A0-9BED-51CD2CF33A40}" vid="{10E6B908-9B0D-4F52-A7DD-13716060794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2ADD50AF308C46BB35BD14093E9989" ma:contentTypeVersion="10" ma:contentTypeDescription="Create a new document." ma:contentTypeScope="" ma:versionID="444f232b40e361b102e5b51282c43632">
  <xsd:schema xmlns:xsd="http://www.w3.org/2001/XMLSchema" xmlns:xs="http://www.w3.org/2001/XMLSchema" xmlns:p="http://schemas.microsoft.com/office/2006/metadata/properties" xmlns:ns3="4d78f106-f4fb-4ebe-b55c-47b2308b0f15" xmlns:ns4="15a674a0-4ba8-4c07-be68-d215ef76ad78" targetNamespace="http://schemas.microsoft.com/office/2006/metadata/properties" ma:root="true" ma:fieldsID="80751234ae0af48da5b2c4a3a1a9957b" ns3:_="" ns4:_="">
    <xsd:import namespace="4d78f106-f4fb-4ebe-b55c-47b2308b0f15"/>
    <xsd:import namespace="15a674a0-4ba8-4c07-be68-d215ef76ad7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DateTaken" minOccurs="0"/>
                <xsd:element ref="ns3:MediaServiceAutoTags"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78f106-f4fb-4ebe-b55c-47b2308b0f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a674a0-4ba8-4c07-be68-d215ef76ad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d78f106-f4fb-4ebe-b55c-47b2308b0f15" xsi:nil="true"/>
  </documentManagement>
</p:properties>
</file>

<file path=customXml/itemProps1.xml><?xml version="1.0" encoding="utf-8"?>
<ds:datastoreItem xmlns:ds="http://schemas.openxmlformats.org/officeDocument/2006/customXml" ds:itemID="{74C40DF7-CFFA-4A0F-A04A-AF2EDB37F3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78f106-f4fb-4ebe-b55c-47b2308b0f15"/>
    <ds:schemaRef ds:uri="15a674a0-4ba8-4c07-be68-d215ef76ad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C2DC31-5EF5-47F4-BE66-53E9D23D16CD}">
  <ds:schemaRefs>
    <ds:schemaRef ds:uri="http://schemas.microsoft.com/sharepoint/v3/contenttype/forms"/>
  </ds:schemaRefs>
</ds:datastoreItem>
</file>

<file path=customXml/itemProps3.xml><?xml version="1.0" encoding="utf-8"?>
<ds:datastoreItem xmlns:ds="http://schemas.openxmlformats.org/officeDocument/2006/customXml" ds:itemID="{941C9A34-28A6-4EF0-8EE8-5507AF14045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5a674a0-4ba8-4c07-be68-d215ef76ad78"/>
    <ds:schemaRef ds:uri="4d78f106-f4fb-4ebe-b55c-47b2308b0f1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 LZV</Template>
  <TotalTime>955</TotalTime>
  <Words>488</Words>
  <Application>Microsoft Office PowerPoint</Application>
  <PresentationFormat>Diavoorstelling (4:3)</PresentationFormat>
  <Paragraphs>84</Paragraphs>
  <Slides>13</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13</vt:i4>
      </vt:variant>
    </vt:vector>
  </HeadingPairs>
  <TitlesOfParts>
    <vt:vector size="15" baseType="lpstr">
      <vt:lpstr>Arial</vt:lpstr>
      <vt:lpstr>PowerPoint LZV</vt:lpstr>
      <vt:lpstr>Tegenoverdracht</vt:lpstr>
      <vt:lpstr>Tegenoverdracht</vt:lpstr>
      <vt:lpstr>Interpersoonlijk paradigma</vt:lpstr>
      <vt:lpstr>Roos van Leary</vt:lpstr>
      <vt:lpstr>Roos van Leary</vt:lpstr>
      <vt:lpstr>Roos van Leary</vt:lpstr>
      <vt:lpstr>Roos van Leary </vt:lpstr>
      <vt:lpstr>Roos van Leary </vt:lpstr>
      <vt:lpstr>Oefening </vt:lpstr>
      <vt:lpstr>Oefening </vt:lpstr>
      <vt:lpstr>Roos van Leary </vt:lpstr>
      <vt:lpstr>Roos van Leary </vt:lpstr>
      <vt:lpstr>Roos van Leary </vt:lpstr>
    </vt:vector>
  </TitlesOfParts>
  <Company>De Basis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Voorblad met hoofdtitel, mag tot vier regels groot met deze letter.</dc:title>
  <dc:creator>Jos Morren</dc:creator>
  <cp:lastModifiedBy>Houweling, Britt</cp:lastModifiedBy>
  <cp:revision>8</cp:revision>
  <dcterms:created xsi:type="dcterms:W3CDTF">2014-08-21T10:03:25Z</dcterms:created>
  <dcterms:modified xsi:type="dcterms:W3CDTF">2023-10-31T20:46:10Z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0x010100BC2ADD50AF308C46BB35BD14093E9989</vt:lpwstr>
  </property>
</Properties>
</file>